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301" r:id="rId3"/>
    <p:sldId id="283" r:id="rId4"/>
    <p:sldId id="271" r:id="rId5"/>
    <p:sldId id="307" r:id="rId6"/>
    <p:sldId id="310" r:id="rId7"/>
    <p:sldId id="270" r:id="rId8"/>
  </p:sldIdLst>
  <p:sldSz cx="12187238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383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A59B"/>
    <a:srgbClr val="007673"/>
    <a:srgbClr val="D6E6E3"/>
    <a:srgbClr val="B5D3CE"/>
    <a:srgbClr val="4D4D4D"/>
    <a:srgbClr val="5F5F5F"/>
    <a:srgbClr val="333333"/>
    <a:srgbClr val="008A87"/>
    <a:srgbClr val="00706D"/>
    <a:srgbClr val="00A3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370" autoAdjust="0"/>
  </p:normalViewPr>
  <p:slideViewPr>
    <p:cSldViewPr snapToGrid="0">
      <p:cViewPr varScale="1">
        <p:scale>
          <a:sx n="110" d="100"/>
          <a:sy n="110" d="100"/>
        </p:scale>
        <p:origin x="2220" y="108"/>
      </p:cViewPr>
      <p:guideLst>
        <p:guide orient="horz" pos="2160"/>
        <p:guide pos="384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405" y="1122363"/>
            <a:ext cx="9140429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3405" y="3602038"/>
            <a:ext cx="9140429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7905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619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1492" y="365125"/>
            <a:ext cx="2627873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7873" y="365125"/>
            <a:ext cx="773127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343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071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525" y="1709738"/>
            <a:ext cx="10511493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525" y="4589464"/>
            <a:ext cx="10511493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839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7873" y="1825625"/>
            <a:ext cx="5179576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69789" y="1825625"/>
            <a:ext cx="5179576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7360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60" y="365126"/>
            <a:ext cx="10511493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461" y="1681163"/>
            <a:ext cx="515577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461" y="2505075"/>
            <a:ext cx="5155772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9789" y="1681163"/>
            <a:ext cx="5181164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9789" y="2505075"/>
            <a:ext cx="5181164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26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333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331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61" y="457200"/>
            <a:ext cx="393070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1164" y="987426"/>
            <a:ext cx="6169789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461" y="2057400"/>
            <a:ext cx="39307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538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461" y="457200"/>
            <a:ext cx="3930701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1164" y="987426"/>
            <a:ext cx="6169789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461" y="2057400"/>
            <a:ext cx="3930701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3423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73" y="365126"/>
            <a:ext cx="1051149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7873" y="1825625"/>
            <a:ext cx="10511493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7872" y="6356351"/>
            <a:ext cx="27421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E4876C-F036-46F5-AB67-CA0CABACD8A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7023" y="6356351"/>
            <a:ext cx="411319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07237" y="6356351"/>
            <a:ext cx="274212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B03A3-78D0-4EB7-964A-9A55088DE0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3980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Вурочные\ПРОЕКТ 9\Департамент Развития\Презентация 35\МФО\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88825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6518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BA12D4-0EF1-4E0F-8FEA-7CAC26B59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" y="0"/>
            <a:ext cx="12185904" cy="6858000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D0FBB63-5330-4B7E-87F8-C4765C0E29C6}"/>
              </a:ext>
            </a:extLst>
          </p:cNvPr>
          <p:cNvSpPr/>
          <p:nvPr/>
        </p:nvSpPr>
        <p:spPr>
          <a:xfrm>
            <a:off x="5599611" y="462647"/>
            <a:ext cx="5599692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400" b="1" cap="all" dirty="0">
                <a:latin typeface="Muller Bold" pitchFamily="50" charset="-52"/>
              </a:rPr>
              <a:t>«ПОКАЗАТЕЛИ ФОНДА в разрезе муниципальных образований»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4440898-491E-42F8-A15B-56196AC887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483680"/>
              </p:ext>
            </p:extLst>
          </p:nvPr>
        </p:nvGraphicFramePr>
        <p:xfrm>
          <a:off x="588748" y="1192103"/>
          <a:ext cx="3687161" cy="52875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5812">
                  <a:extLst>
                    <a:ext uri="{9D8B030D-6E8A-4147-A177-3AD203B41FA5}">
                      <a16:colId xmlns:a16="http://schemas.microsoft.com/office/drawing/2014/main" val="3247652262"/>
                    </a:ext>
                  </a:extLst>
                </a:gridCol>
                <a:gridCol w="923109">
                  <a:extLst>
                    <a:ext uri="{9D8B030D-6E8A-4147-A177-3AD203B41FA5}">
                      <a16:colId xmlns:a16="http://schemas.microsoft.com/office/drawing/2014/main" val="914391597"/>
                    </a:ext>
                  </a:extLst>
                </a:gridCol>
                <a:gridCol w="574766">
                  <a:extLst>
                    <a:ext uri="{9D8B030D-6E8A-4147-A177-3AD203B41FA5}">
                      <a16:colId xmlns:a16="http://schemas.microsoft.com/office/drawing/2014/main" val="2404995923"/>
                    </a:ext>
                  </a:extLst>
                </a:gridCol>
                <a:gridCol w="583474">
                  <a:extLst>
                    <a:ext uri="{9D8B030D-6E8A-4147-A177-3AD203B41FA5}">
                      <a16:colId xmlns:a16="http://schemas.microsoft.com/office/drawing/2014/main" val="2379651838"/>
                    </a:ext>
                  </a:extLst>
                </a:gridCol>
              </a:tblGrid>
              <a:tr h="647417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Муниципальное образование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Сумма, тыс. руб.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Muller Bold"/>
                        </a:rPr>
                        <a:t>Кол –во </a:t>
                      </a:r>
                      <a:r>
                        <a:rPr lang="ru-RU" sz="900" dirty="0" err="1">
                          <a:latin typeface="Muller Bold"/>
                        </a:rPr>
                        <a:t>выд</a:t>
                      </a:r>
                      <a:r>
                        <a:rPr lang="ru-RU" sz="900" dirty="0">
                          <a:latin typeface="Muller Bold"/>
                        </a:rPr>
                        <a:t>.</a:t>
                      </a:r>
                    </a:p>
                    <a:p>
                      <a:pPr algn="ctr"/>
                      <a:r>
                        <a:rPr lang="ru-RU" sz="900" dirty="0">
                          <a:latin typeface="Muller Bold"/>
                        </a:rPr>
                        <a:t>займов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Muller Bold"/>
                        </a:rPr>
                        <a:t>% от общего кол-ва </a:t>
                      </a:r>
                      <a:r>
                        <a:rPr lang="ru-RU" sz="900" dirty="0" err="1">
                          <a:latin typeface="Muller Bold"/>
                        </a:rPr>
                        <a:t>выд</a:t>
                      </a:r>
                      <a:r>
                        <a:rPr lang="ru-RU" sz="900" dirty="0">
                          <a:latin typeface="Muller Bold"/>
                        </a:rPr>
                        <a:t>. займов 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23380"/>
                  </a:ext>
                </a:extLst>
              </a:tr>
              <a:tr h="1749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latin typeface="Muller Bold"/>
                        </a:rPr>
                        <a:t>г. Краснодар 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latin typeface="Muller Bold"/>
                        </a:rPr>
                        <a:t>375 196,17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305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23,28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723239"/>
                  </a:ext>
                </a:extLst>
              </a:tr>
              <a:tr h="290322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г. Армавир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115 014,30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80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6,11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930337"/>
                  </a:ext>
                </a:extLst>
              </a:tr>
              <a:tr h="308467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Тимашевский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90 430,00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52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3,97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440440"/>
                  </a:ext>
                </a:extLst>
              </a:tr>
              <a:tr h="28578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Кавказский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81 462,40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45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3,44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906930"/>
                  </a:ext>
                </a:extLst>
              </a:tr>
              <a:tr h="32661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latin typeface="Muller Bold"/>
                        </a:rPr>
                        <a:t>Новопокровский р-н 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52 130,00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45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3,44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380506"/>
                  </a:ext>
                </a:extLst>
              </a:tr>
              <a:tr h="28578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Анапский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63 118,17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43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3,28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485561"/>
                  </a:ext>
                </a:extLst>
              </a:tr>
              <a:tr h="317540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Курганинский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54 680,00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41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3,13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313691"/>
                  </a:ext>
                </a:extLst>
              </a:tr>
              <a:tr h="317540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Новокубанский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57 770,00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39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2,98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853638"/>
                  </a:ext>
                </a:extLst>
              </a:tr>
              <a:tr h="299394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Тихорецкий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/>
                        <a:t>5</a:t>
                      </a:r>
                      <a:r>
                        <a:rPr lang="ru-RU" sz="1100" dirty="0">
                          <a:latin typeface="Muller Bold"/>
                        </a:rPr>
                        <a:t>8 238,00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39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2,98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906696"/>
                  </a:ext>
                </a:extLst>
              </a:tr>
              <a:tr h="317540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Крымский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52 077,00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37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2,82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217849"/>
                  </a:ext>
                </a:extLst>
              </a:tr>
              <a:tr h="28578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Гулькевичский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48 060,00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35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2,67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422551"/>
                  </a:ext>
                </a:extLst>
              </a:tr>
              <a:tr h="308467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Брюховецкий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38 607,80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31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2,37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097913"/>
                  </a:ext>
                </a:extLst>
              </a:tr>
              <a:tr h="33517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Северский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59 780,00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31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2,37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2870"/>
                  </a:ext>
                </a:extLst>
              </a:tr>
              <a:tr h="2771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latin typeface="Muller Bold"/>
                        </a:rPr>
                        <a:t>г. Новороссийск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46 292,00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30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2,29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197232"/>
                  </a:ext>
                </a:extLst>
              </a:tr>
              <a:tr h="295643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г. Сочи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52 227,00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29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2,21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3021819"/>
                  </a:ext>
                </a:extLst>
              </a:tr>
            </a:tbl>
          </a:graphicData>
        </a:graphic>
      </p:graphicFrame>
      <p:graphicFrame>
        <p:nvGraphicFramePr>
          <p:cNvPr id="11" name="Таблица 8">
            <a:extLst>
              <a:ext uri="{FF2B5EF4-FFF2-40B4-BE49-F238E27FC236}">
                <a16:creationId xmlns:a16="http://schemas.microsoft.com/office/drawing/2014/main" id="{32CE4A9A-692C-4A65-8587-7C363E4B9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2803644"/>
              </p:ext>
            </p:extLst>
          </p:nvPr>
        </p:nvGraphicFramePr>
        <p:xfrm>
          <a:off x="4407748" y="1192103"/>
          <a:ext cx="3682515" cy="5279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2399">
                  <a:extLst>
                    <a:ext uri="{9D8B030D-6E8A-4147-A177-3AD203B41FA5}">
                      <a16:colId xmlns:a16="http://schemas.microsoft.com/office/drawing/2014/main" val="3247652262"/>
                    </a:ext>
                  </a:extLst>
                </a:gridCol>
                <a:gridCol w="816082">
                  <a:extLst>
                    <a:ext uri="{9D8B030D-6E8A-4147-A177-3AD203B41FA5}">
                      <a16:colId xmlns:a16="http://schemas.microsoft.com/office/drawing/2014/main" val="914391597"/>
                    </a:ext>
                  </a:extLst>
                </a:gridCol>
                <a:gridCol w="618308">
                  <a:extLst>
                    <a:ext uri="{9D8B030D-6E8A-4147-A177-3AD203B41FA5}">
                      <a16:colId xmlns:a16="http://schemas.microsoft.com/office/drawing/2014/main" val="2404995923"/>
                    </a:ext>
                  </a:extLst>
                </a:gridCol>
                <a:gridCol w="635726">
                  <a:extLst>
                    <a:ext uri="{9D8B030D-6E8A-4147-A177-3AD203B41FA5}">
                      <a16:colId xmlns:a16="http://schemas.microsoft.com/office/drawing/2014/main" val="2379651838"/>
                    </a:ext>
                  </a:extLst>
                </a:gridCol>
              </a:tblGrid>
              <a:tr h="626695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Муниципальное образование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Сумма, тыс. руб.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Muller Bold"/>
                        </a:rPr>
                        <a:t>Кол –во </a:t>
                      </a:r>
                      <a:r>
                        <a:rPr lang="ru-RU" sz="900" dirty="0" err="1">
                          <a:latin typeface="Muller Bold"/>
                        </a:rPr>
                        <a:t>выд</a:t>
                      </a:r>
                      <a:r>
                        <a:rPr lang="ru-RU" sz="900" dirty="0">
                          <a:latin typeface="Muller Bold"/>
                        </a:rPr>
                        <a:t>.</a:t>
                      </a:r>
                    </a:p>
                    <a:p>
                      <a:pPr algn="ctr"/>
                      <a:r>
                        <a:rPr lang="ru-RU" sz="900" dirty="0">
                          <a:latin typeface="Muller Bold"/>
                        </a:rPr>
                        <a:t>займов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Muller Bold"/>
                        </a:rPr>
                        <a:t>% от общего кол-ва </a:t>
                      </a:r>
                      <a:r>
                        <a:rPr lang="ru-RU" sz="900" dirty="0" err="1">
                          <a:latin typeface="Muller Bold"/>
                        </a:rPr>
                        <a:t>выд</a:t>
                      </a:r>
                      <a:r>
                        <a:rPr lang="ru-RU" sz="900" dirty="0">
                          <a:latin typeface="Muller Bold"/>
                        </a:rPr>
                        <a:t>. займов 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23380"/>
                  </a:ext>
                </a:extLst>
              </a:tr>
              <a:tr h="274407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Ейский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43 772,00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28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2,14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9057224"/>
                  </a:ext>
                </a:extLst>
              </a:tr>
              <a:tr h="25820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Каневской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50 530,00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26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1,98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930337"/>
                  </a:ext>
                </a:extLst>
              </a:tr>
              <a:tr h="31229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Тбилисский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31 080,00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23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1,76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440440"/>
                  </a:ext>
                </a:extLst>
              </a:tr>
              <a:tr h="399959">
                <a:tc>
                  <a:txBody>
                    <a:bodyPr/>
                    <a:lstStyle/>
                    <a:p>
                      <a:r>
                        <a:rPr lang="ru-RU" sz="1100" dirty="0" err="1">
                          <a:latin typeface="Muller Bold"/>
                        </a:rPr>
                        <a:t>Приморско</a:t>
                      </a:r>
                      <a:r>
                        <a:rPr lang="ru-RU" sz="1100" dirty="0">
                          <a:latin typeface="Muller Bold"/>
                        </a:rPr>
                        <a:t> -Ахтарский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32 315,00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22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1,68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906930"/>
                  </a:ext>
                </a:extLst>
              </a:tr>
              <a:tr h="28647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Белоглинский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25 700,00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21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1,60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380506"/>
                  </a:ext>
                </a:extLst>
              </a:tr>
              <a:tr h="248140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Крыловский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36 795,00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21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1,60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485561"/>
                  </a:ext>
                </a:extLst>
              </a:tr>
              <a:tr h="28647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Усть-Лабинский р-н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16  800,00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20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1,53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313691"/>
                  </a:ext>
                </a:extLst>
              </a:tr>
              <a:tr h="289353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Темрюкский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27 000,00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18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1,37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853638"/>
                  </a:ext>
                </a:extLst>
              </a:tr>
              <a:tr h="31229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Абинский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27 665,00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1,29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906696"/>
                  </a:ext>
                </a:extLst>
              </a:tr>
              <a:tr h="31229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Динской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34 280,00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1,29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217849"/>
                  </a:ext>
                </a:extLst>
              </a:tr>
              <a:tr h="31229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Лабинский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37 090,00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1,29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422551"/>
                  </a:ext>
                </a:extLst>
              </a:tr>
              <a:tr h="31229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Щербиновский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21 340,00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16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1,22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097913"/>
                  </a:ext>
                </a:extLst>
              </a:tr>
              <a:tr h="28647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г. Горячий Ключ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22 920,00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1,07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2870"/>
                  </a:ext>
                </a:extLst>
              </a:tr>
              <a:tr h="28647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Мостовский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22 500,00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1,07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197232"/>
                  </a:ext>
                </a:extLst>
              </a:tr>
              <a:tr h="28647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Павловский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20 415,00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1,07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7606995"/>
                  </a:ext>
                </a:extLst>
              </a:tr>
            </a:tbl>
          </a:graphicData>
        </a:graphic>
      </p:graphicFrame>
      <p:graphicFrame>
        <p:nvGraphicFramePr>
          <p:cNvPr id="12" name="Таблица 8">
            <a:extLst>
              <a:ext uri="{FF2B5EF4-FFF2-40B4-BE49-F238E27FC236}">
                <a16:creationId xmlns:a16="http://schemas.microsoft.com/office/drawing/2014/main" id="{4AB00D36-08BE-494E-B760-CD1121A147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348733"/>
              </p:ext>
            </p:extLst>
          </p:nvPr>
        </p:nvGraphicFramePr>
        <p:xfrm>
          <a:off x="8171608" y="1192103"/>
          <a:ext cx="3907181" cy="527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268">
                  <a:extLst>
                    <a:ext uri="{9D8B030D-6E8A-4147-A177-3AD203B41FA5}">
                      <a16:colId xmlns:a16="http://schemas.microsoft.com/office/drawing/2014/main" val="3247652262"/>
                    </a:ext>
                  </a:extLst>
                </a:gridCol>
                <a:gridCol w="948381">
                  <a:extLst>
                    <a:ext uri="{9D8B030D-6E8A-4147-A177-3AD203B41FA5}">
                      <a16:colId xmlns:a16="http://schemas.microsoft.com/office/drawing/2014/main" val="914391597"/>
                    </a:ext>
                  </a:extLst>
                </a:gridCol>
                <a:gridCol w="588022">
                  <a:extLst>
                    <a:ext uri="{9D8B030D-6E8A-4147-A177-3AD203B41FA5}">
                      <a16:colId xmlns:a16="http://schemas.microsoft.com/office/drawing/2014/main" val="2404995923"/>
                    </a:ext>
                  </a:extLst>
                </a:gridCol>
                <a:gridCol w="561510">
                  <a:extLst>
                    <a:ext uri="{9D8B030D-6E8A-4147-A177-3AD203B41FA5}">
                      <a16:colId xmlns:a16="http://schemas.microsoft.com/office/drawing/2014/main" val="2379651838"/>
                    </a:ext>
                  </a:extLst>
                </a:gridCol>
              </a:tblGrid>
              <a:tr h="643312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Муниципальное образование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/>
                        <a:t>Сумма, тыс. руб.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Muller Bold"/>
                        </a:rPr>
                        <a:t>Кол –во </a:t>
                      </a:r>
                      <a:r>
                        <a:rPr lang="ru-RU" sz="900" dirty="0" err="1">
                          <a:latin typeface="Muller Bold"/>
                        </a:rPr>
                        <a:t>выд</a:t>
                      </a:r>
                      <a:r>
                        <a:rPr lang="ru-RU" sz="900" dirty="0">
                          <a:latin typeface="Muller Bold"/>
                        </a:rPr>
                        <a:t>.</a:t>
                      </a:r>
                    </a:p>
                    <a:p>
                      <a:pPr algn="ctr"/>
                      <a:r>
                        <a:rPr lang="ru-RU" sz="900" dirty="0">
                          <a:latin typeface="Muller Bold"/>
                        </a:rPr>
                        <a:t>займов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latin typeface="Muller Bold"/>
                        </a:rPr>
                        <a:t>% от общего кол-ва </a:t>
                      </a:r>
                      <a:r>
                        <a:rPr lang="ru-RU" sz="900" dirty="0" err="1">
                          <a:latin typeface="Muller Bold"/>
                        </a:rPr>
                        <a:t>выд</a:t>
                      </a:r>
                      <a:r>
                        <a:rPr lang="ru-RU" sz="900" dirty="0">
                          <a:latin typeface="Muller Bold"/>
                        </a:rPr>
                        <a:t>. займов 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23380"/>
                  </a:ext>
                </a:extLst>
              </a:tr>
              <a:tr h="29488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Успенский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21 000,00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1,07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710246"/>
                  </a:ext>
                </a:extLst>
              </a:tr>
              <a:tr h="29609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Ленинградский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23 336,00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0,99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440440"/>
                  </a:ext>
                </a:extLst>
              </a:tr>
              <a:tr h="26996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Выселковский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21 750,00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0,92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90693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г. Геленджик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16 870,00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0,92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380506"/>
                  </a:ext>
                </a:extLst>
              </a:tr>
              <a:tr h="339634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Славянский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27 510,00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0,92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485561"/>
                  </a:ext>
                </a:extLst>
              </a:tr>
              <a:tr h="325676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Белореченский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23 007,00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0,84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313691"/>
                  </a:ext>
                </a:extLst>
              </a:tr>
              <a:tr h="325675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Калининский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26 850,00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0,84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853638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Туапсинский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13 250,00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11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0,84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1906696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Красноармейский р-н 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16 200,00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0,69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217849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Кущевский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22 100,00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0,69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422551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Отрадненский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12 800,00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0,69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097913"/>
                  </a:ext>
                </a:extLst>
              </a:tr>
              <a:tr h="316628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Апшеронский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11 470,00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0,53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2870"/>
                  </a:ext>
                </a:extLst>
              </a:tr>
              <a:tr h="35256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Кореновский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7 850,00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0,53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197232"/>
                  </a:ext>
                </a:extLst>
              </a:tr>
              <a:tr h="349051"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Староминский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5 500,00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Muller Bold"/>
                        </a:rPr>
                        <a:t>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100" dirty="0">
                          <a:latin typeface="Muller Bold"/>
                        </a:rPr>
                        <a:t>0,23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07826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349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6D12C48-1FA7-48F1-888C-477ED48B3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83C5242E-3716-4CCE-96FC-6429FEDB26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08" y="176170"/>
            <a:ext cx="11870422" cy="6409188"/>
          </a:xfrm>
        </p:spPr>
      </p:pic>
    </p:spTree>
    <p:extLst>
      <p:ext uri="{BB962C8B-B14F-4D97-AF65-F5344CB8AC3E}">
        <p14:creationId xmlns:p14="http://schemas.microsoft.com/office/powerpoint/2010/main" val="13311105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DB768B-2055-4705-9BDC-7232D5A29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5904" cy="685800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8F6D44E-CD36-434C-B63C-D9E54C3CAF85}"/>
              </a:ext>
            </a:extLst>
          </p:cNvPr>
          <p:cNvSpPr/>
          <p:nvPr/>
        </p:nvSpPr>
        <p:spPr>
          <a:xfrm>
            <a:off x="8490857" y="547700"/>
            <a:ext cx="2420699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Muller Bold" pitchFamily="50" charset="-52"/>
              </a:rPr>
              <a:t>Программа «СТАРТ»</a:t>
            </a:r>
          </a:p>
        </p:txBody>
      </p: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BCBECE11-EDA3-4CF2-804F-B1AA1CF20589}"/>
              </a:ext>
            </a:extLst>
          </p:cNvPr>
          <p:cNvSpPr/>
          <p:nvPr/>
        </p:nvSpPr>
        <p:spPr>
          <a:xfrm>
            <a:off x="544082" y="5487994"/>
            <a:ext cx="1413354" cy="1164400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atin typeface="Muller Bold" pitchFamily="50" charset="-52"/>
              </a:rPr>
              <a:t>Студент, 2%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0BF650AA-33DB-49FA-9E06-5CAC4C03072C}"/>
              </a:ext>
            </a:extLst>
          </p:cNvPr>
          <p:cNvSpPr/>
          <p:nvPr/>
        </p:nvSpPr>
        <p:spPr>
          <a:xfrm>
            <a:off x="2526835" y="5487994"/>
            <a:ext cx="2226994" cy="1147461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Muller Bold" pitchFamily="50" charset="-52"/>
              </a:rPr>
              <a:t>Финалисты и участники школы молодого предпринимателя, 2%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2BF1B31C-2A28-4E92-808E-0E6E504ED93A}"/>
              </a:ext>
            </a:extLst>
          </p:cNvPr>
          <p:cNvSpPr/>
          <p:nvPr/>
        </p:nvSpPr>
        <p:spPr>
          <a:xfrm>
            <a:off x="7456815" y="5477691"/>
            <a:ext cx="2119393" cy="1191642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Muller Bold" pitchFamily="50" charset="-52"/>
              </a:rPr>
              <a:t>Безработные, обученные в ЦЗН, проекты которых одобрены, 2%</a:t>
            </a:r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80A32DD7-3694-4128-817E-3B43C3971C09}"/>
              </a:ext>
            </a:extLst>
          </p:cNvPr>
          <p:cNvSpPr/>
          <p:nvPr/>
        </p:nvSpPr>
        <p:spPr>
          <a:xfrm>
            <a:off x="9006264" y="1155727"/>
            <a:ext cx="2834020" cy="1517258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Muller Medium" pitchFamily="50" charset="-52"/>
              </a:rPr>
              <a:t>Условия предоставления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Muller Medium" pitchFamily="50" charset="-52"/>
              </a:rPr>
              <a:t>до 500 тыс. руб. – решение КК Фонда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Muller Medium" pitchFamily="50" charset="-52"/>
              </a:rPr>
              <a:t>от 500 тыс. руб. -1 млн. руб. – комиссия по отбору и одобрению проектов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72D4A49E-B0CC-480D-B5E6-9947C8DA6A8F}"/>
              </a:ext>
            </a:extLst>
          </p:cNvPr>
          <p:cNvSpPr/>
          <p:nvPr/>
        </p:nvSpPr>
        <p:spPr>
          <a:xfrm>
            <a:off x="9006264" y="3302547"/>
            <a:ext cx="2834020" cy="1685788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Muller Medium" pitchFamily="50" charset="-52"/>
              </a:rPr>
              <a:t>Предлагаемые варианты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Muller Medium" pitchFamily="50" charset="-52"/>
              </a:rPr>
              <a:t>обеспечения: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Muller Medium" pitchFamily="50" charset="-52"/>
              </a:rPr>
              <a:t>под залог приобретаемого  имущества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Muller Medium" pitchFamily="50" charset="-52"/>
              </a:rPr>
              <a:t> поручительство ФРБ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Muller Medium" pitchFamily="50" charset="-52"/>
              </a:rPr>
              <a:t> поручитель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400" b="1" dirty="0">
                <a:solidFill>
                  <a:schemeClr val="bg1"/>
                </a:solidFill>
                <a:latin typeface="Muller Medium" pitchFamily="50" charset="-52"/>
              </a:rPr>
              <a:t>залог</a:t>
            </a:r>
            <a:endParaRPr lang="ru-RU" sz="1200" b="1" dirty="0">
              <a:solidFill>
                <a:schemeClr val="bg1"/>
              </a:solidFill>
              <a:latin typeface="Muller Medium" pitchFamily="50" charset="-52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BD511A99-C4FE-474D-9E51-D343A40A18D9}"/>
              </a:ext>
            </a:extLst>
          </p:cNvPr>
          <p:cNvSpPr>
            <a:spLocks noChangeAspect="1"/>
          </p:cNvSpPr>
          <p:nvPr/>
        </p:nvSpPr>
        <p:spPr>
          <a:xfrm>
            <a:off x="4827942" y="1776778"/>
            <a:ext cx="2779241" cy="277958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BB8200C-780D-4D00-98DB-4EEBC958BF1E}"/>
              </a:ext>
            </a:extLst>
          </p:cNvPr>
          <p:cNvSpPr/>
          <p:nvPr/>
        </p:nvSpPr>
        <p:spPr>
          <a:xfrm>
            <a:off x="4897555" y="2144152"/>
            <a:ext cx="239200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Muller Bold" pitchFamily="50" charset="-52"/>
              </a:rPr>
              <a:t>    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ler Bold" pitchFamily="50" charset="-52"/>
              </a:rPr>
              <a:t>Программа</a:t>
            </a:r>
          </a:p>
          <a:p>
            <a:pPr algn="ctr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Muller Bold" pitchFamily="50" charset="-52"/>
              </a:rPr>
              <a:t>  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ler Bold" pitchFamily="50" charset="-52"/>
              </a:rPr>
              <a:t>Старт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4A562A05-575F-40B8-A292-3568821FFE50}"/>
              </a:ext>
            </a:extLst>
          </p:cNvPr>
          <p:cNvGrpSpPr/>
          <p:nvPr/>
        </p:nvGrpSpPr>
        <p:grpSpPr>
          <a:xfrm>
            <a:off x="3949949" y="768985"/>
            <a:ext cx="4594905" cy="4567291"/>
            <a:chOff x="3587021" y="1343026"/>
            <a:chExt cx="4287339" cy="4314388"/>
          </a:xfrm>
        </p:grpSpPr>
        <p:sp>
          <p:nvSpPr>
            <p:cNvPr id="8" name="Круг: прозрачная заливка 7">
              <a:extLst>
                <a:ext uri="{FF2B5EF4-FFF2-40B4-BE49-F238E27FC236}">
                  <a16:creationId xmlns:a16="http://schemas.microsoft.com/office/drawing/2014/main" id="{EC609090-9B14-4E99-A59D-B291109F53ED}"/>
                </a:ext>
              </a:extLst>
            </p:cNvPr>
            <p:cNvSpPr/>
            <p:nvPr/>
          </p:nvSpPr>
          <p:spPr>
            <a:xfrm rot="5400000">
              <a:off x="3573497" y="1356550"/>
              <a:ext cx="4314388" cy="4287339"/>
            </a:xfrm>
            <a:prstGeom prst="donut">
              <a:avLst>
                <a:gd name="adj" fmla="val 21368"/>
              </a:avLst>
            </a:prstGeom>
            <a:solidFill>
              <a:srgbClr val="5F9A90"/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021DD542-8074-4571-9BCC-84E02E05D75A}"/>
                </a:ext>
              </a:extLst>
            </p:cNvPr>
            <p:cNvCxnSpPr>
              <a:cxnSpLocks/>
              <a:endCxn id="8" idx="2"/>
            </p:cNvCxnSpPr>
            <p:nvPr/>
          </p:nvCxnSpPr>
          <p:spPr>
            <a:xfrm flipV="1">
              <a:off x="5730691" y="1343026"/>
              <a:ext cx="0" cy="913342"/>
            </a:xfrm>
            <a:prstGeom prst="line">
              <a:avLst/>
            </a:prstGeom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A8E9AA05-3615-472D-90EA-920D1EB4FF1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59150" y="4144338"/>
              <a:ext cx="814616" cy="431935"/>
            </a:xfrm>
            <a:prstGeom prst="line">
              <a:avLst/>
            </a:prstGeom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F54752D0-DBF8-4648-A585-ECEE97958D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8097" y="4156551"/>
              <a:ext cx="796542" cy="419720"/>
            </a:xfrm>
            <a:prstGeom prst="line">
              <a:avLst/>
            </a:prstGeom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0B1896D-56FF-483A-B483-BC82118E190E}"/>
                </a:ext>
              </a:extLst>
            </p:cNvPr>
            <p:cNvSpPr txBox="1"/>
            <p:nvPr/>
          </p:nvSpPr>
          <p:spPr>
            <a:xfrm rot="18048887">
              <a:off x="3403802" y="2394974"/>
              <a:ext cx="22551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Без залога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6CC00B-BDD9-4268-93BF-4B6B0A84E7C4}"/>
                </a:ext>
              </a:extLst>
            </p:cNvPr>
            <p:cNvSpPr txBox="1"/>
            <p:nvPr/>
          </p:nvSpPr>
          <p:spPr>
            <a:xfrm rot="3529031">
              <a:off x="5903563" y="2083506"/>
              <a:ext cx="239502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До 1 млн. без подтверждения дохода, по бизнес плану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F34524-E538-476E-B7AF-52810AFF2CB3}"/>
                </a:ext>
              </a:extLst>
            </p:cNvPr>
            <p:cNvSpPr txBox="1"/>
            <p:nvPr/>
          </p:nvSpPr>
          <p:spPr>
            <a:xfrm>
              <a:off x="4729727" y="4766711"/>
              <a:ext cx="2055198" cy="7849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400" b="1" dirty="0">
                  <a:solidFill>
                    <a:schemeClr val="bg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5 льготных категорий</a:t>
              </a:r>
            </a:p>
          </p:txBody>
        </p:sp>
      </p:grp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83D59FF6-E784-4020-8757-B6F3598667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657" y="3153232"/>
            <a:ext cx="743712" cy="754923"/>
          </a:xfrm>
          <a:prstGeom prst="rect">
            <a:avLst/>
          </a:prstGeom>
        </p:spPr>
      </p:pic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3041FA32-68FF-4DBC-B73A-F5FC77B7C12A}"/>
              </a:ext>
            </a:extLst>
          </p:cNvPr>
          <p:cNvSpPr/>
          <p:nvPr/>
        </p:nvSpPr>
        <p:spPr>
          <a:xfrm>
            <a:off x="9830394" y="5477691"/>
            <a:ext cx="2009890" cy="1177291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Muller Bold" pitchFamily="50" charset="-52"/>
              </a:rPr>
              <a:t>Победители краевого конкурса «Сделано на Кубани», 2%</a:t>
            </a:r>
          </a:p>
        </p:txBody>
      </p:sp>
      <p:sp>
        <p:nvSpPr>
          <p:cNvPr id="28" name="Прямоугольник: скругленные углы 27">
            <a:extLst>
              <a:ext uri="{FF2B5EF4-FFF2-40B4-BE49-F238E27FC236}">
                <a16:creationId xmlns:a16="http://schemas.microsoft.com/office/drawing/2014/main" id="{8E5BE93E-B71B-4BED-9505-8136767C1FC9}"/>
              </a:ext>
            </a:extLst>
          </p:cNvPr>
          <p:cNvSpPr/>
          <p:nvPr/>
        </p:nvSpPr>
        <p:spPr>
          <a:xfrm>
            <a:off x="167745" y="1155727"/>
            <a:ext cx="3474641" cy="4109722"/>
          </a:xfrm>
          <a:prstGeom prst="roundRect">
            <a:avLst/>
          </a:prstGeom>
          <a:solidFill>
            <a:srgbClr val="82B4AC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50" b="1" dirty="0">
                <a:latin typeface="Muller Bold"/>
              </a:rPr>
              <a:t>«СТАРТ»</a:t>
            </a: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550" b="1" dirty="0">
                <a:latin typeface="Muller Bold"/>
                <a:ea typeface="Open Sans Semibold" panose="020B0706030804020204" pitchFamily="34" charset="0"/>
                <a:cs typeface="Open Sans Semibold" panose="020B0706030804020204" pitchFamily="34" charset="0"/>
              </a:rPr>
              <a:t>срок займа: от 7 до 36 месяцев </a:t>
            </a: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550" b="1" dirty="0">
                <a:latin typeface="Muller Bold"/>
                <a:ea typeface="Open Sans Semibold" panose="020B0706030804020204" pitchFamily="34" charset="0"/>
                <a:cs typeface="Open Sans Semibold" panose="020B0706030804020204" pitchFamily="34" charset="0"/>
              </a:rPr>
              <a:t>сумма займа до 3 000 000 </a:t>
            </a:r>
            <a:r>
              <a:rPr lang="ru-RU" sz="1550" b="1" dirty="0" err="1">
                <a:latin typeface="Muller Bold"/>
                <a:ea typeface="Open Sans Semibold" panose="020B0706030804020204" pitchFamily="34" charset="0"/>
                <a:cs typeface="Open Sans Semibold" panose="020B0706030804020204" pitchFamily="34" charset="0"/>
              </a:rPr>
              <a:t>руб</a:t>
            </a:r>
            <a:endParaRPr lang="ru-RU" sz="1550" b="1" dirty="0">
              <a:latin typeface="Muller Bold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550" b="1" dirty="0">
                <a:latin typeface="Muller Bold"/>
                <a:ea typeface="Open Sans Semibold" panose="020B0706030804020204" pitchFamily="34" charset="0"/>
                <a:cs typeface="Open Sans Semibold" panose="020B0706030804020204" pitchFamily="34" charset="0"/>
              </a:rPr>
              <a:t>ставка по займу от 2-4 % годовых</a:t>
            </a: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550" b="1" dirty="0">
                <a:latin typeface="Muller Bold"/>
                <a:ea typeface="Open Sans Semibold" panose="020B0706030804020204" pitchFamily="34" charset="0"/>
                <a:cs typeface="Open Sans Semibold" panose="020B0706030804020204" pitchFamily="34" charset="0"/>
              </a:rPr>
              <a:t>цели: пополнение оборотных средств, приобретение основных средств, оплата услуг по изготовлению и размещению рекламы и рекламной продукции, оплата услуг по ремонту техники, оборудования и транспортных средств, строительство, ремонт и реконструкция</a:t>
            </a: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550" b="1" dirty="0">
                <a:latin typeface="Muller Bold"/>
                <a:ea typeface="Open Sans Semibold" panose="020B0706030804020204" pitchFamily="34" charset="0"/>
                <a:cs typeface="Open Sans Semibold" panose="020B0706030804020204" pitchFamily="34" charset="0"/>
              </a:rPr>
              <a:t>отсрочка основного долга до 12 месяцев</a:t>
            </a:r>
            <a:endParaRPr lang="ru-RU" sz="1550" b="1" dirty="0">
              <a:latin typeface="Muller Bold"/>
            </a:endParaRPr>
          </a:p>
        </p:txBody>
      </p: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35C85E1F-03C5-4CB3-9B30-53BF41ABCF5B}"/>
              </a:ext>
            </a:extLst>
          </p:cNvPr>
          <p:cNvSpPr/>
          <p:nvPr/>
        </p:nvSpPr>
        <p:spPr>
          <a:xfrm>
            <a:off x="5181737" y="5471056"/>
            <a:ext cx="2020892" cy="1164400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Muller Bold" pitchFamily="50" charset="-52"/>
              </a:rPr>
              <a:t>Участники расширенной акселерационной программы, 2%</a:t>
            </a:r>
          </a:p>
        </p:txBody>
      </p:sp>
    </p:spTree>
    <p:extLst>
      <p:ext uri="{BB962C8B-B14F-4D97-AF65-F5344CB8AC3E}">
        <p14:creationId xmlns:p14="http://schemas.microsoft.com/office/powerpoint/2010/main" val="22260858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BBA12D4-0EF1-4E0F-8FEA-7CAC26B59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72"/>
            <a:ext cx="12187238" cy="6830056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D0FBB63-5330-4B7E-87F8-C4765C0E29C6}"/>
              </a:ext>
            </a:extLst>
          </p:cNvPr>
          <p:cNvSpPr/>
          <p:nvPr/>
        </p:nvSpPr>
        <p:spPr>
          <a:xfrm>
            <a:off x="4450081" y="615690"/>
            <a:ext cx="7036525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1400" b="1" cap="all" dirty="0">
                <a:latin typeface="Muller Bold" pitchFamily="50" charset="-52"/>
              </a:rPr>
              <a:t>«ПОКАЗАТЕЛИ в разрезе муниципальных образований по микрозайму «СТАРТ»</a:t>
            </a:r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C4440898-491E-42F8-A15B-56196AC887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02674"/>
              </p:ext>
            </p:extLst>
          </p:nvPr>
        </p:nvGraphicFramePr>
        <p:xfrm>
          <a:off x="1367245" y="1124383"/>
          <a:ext cx="9849396" cy="55184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1278">
                  <a:extLst>
                    <a:ext uri="{9D8B030D-6E8A-4147-A177-3AD203B41FA5}">
                      <a16:colId xmlns:a16="http://schemas.microsoft.com/office/drawing/2014/main" val="3247652262"/>
                    </a:ext>
                  </a:extLst>
                </a:gridCol>
                <a:gridCol w="1856544">
                  <a:extLst>
                    <a:ext uri="{9D8B030D-6E8A-4147-A177-3AD203B41FA5}">
                      <a16:colId xmlns:a16="http://schemas.microsoft.com/office/drawing/2014/main" val="914391597"/>
                    </a:ext>
                  </a:extLst>
                </a:gridCol>
                <a:gridCol w="1964846">
                  <a:extLst>
                    <a:ext uri="{9D8B030D-6E8A-4147-A177-3AD203B41FA5}">
                      <a16:colId xmlns:a16="http://schemas.microsoft.com/office/drawing/2014/main" val="2404995923"/>
                    </a:ext>
                  </a:extLst>
                </a:gridCol>
                <a:gridCol w="2026728">
                  <a:extLst>
                    <a:ext uri="{9D8B030D-6E8A-4147-A177-3AD203B41FA5}">
                      <a16:colId xmlns:a16="http://schemas.microsoft.com/office/drawing/2014/main" val="2379651838"/>
                    </a:ext>
                  </a:extLst>
                </a:gridCol>
              </a:tblGrid>
              <a:tr h="403786">
                <a:tc>
                  <a:txBody>
                    <a:bodyPr/>
                    <a:lstStyle/>
                    <a:p>
                      <a:r>
                        <a:rPr lang="ru-RU" sz="1200" dirty="0">
                          <a:latin typeface="Muller Bold"/>
                        </a:rPr>
                        <a:t>Муниципальное образование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Muller Bold"/>
                        </a:rPr>
                        <a:t>Сумма, тыс. руб.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Muller Bold"/>
                        </a:rPr>
                        <a:t>Кол –во </a:t>
                      </a:r>
                      <a:r>
                        <a:rPr lang="ru-RU" sz="1200" dirty="0" err="1">
                          <a:latin typeface="Muller Bold"/>
                        </a:rPr>
                        <a:t>выд</a:t>
                      </a:r>
                      <a:r>
                        <a:rPr lang="ru-RU" sz="1200" dirty="0">
                          <a:latin typeface="Muller Bold"/>
                        </a:rPr>
                        <a:t>.</a:t>
                      </a:r>
                    </a:p>
                    <a:p>
                      <a:pPr algn="ctr"/>
                      <a:r>
                        <a:rPr lang="ru-RU" sz="1200" dirty="0">
                          <a:latin typeface="Muller Bold"/>
                        </a:rPr>
                        <a:t>займов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Muller Bold"/>
                        </a:rPr>
                        <a:t>% от общего кол-ва </a:t>
                      </a:r>
                      <a:r>
                        <a:rPr lang="ru-RU" sz="1200" dirty="0" err="1">
                          <a:latin typeface="Muller Bold"/>
                        </a:rPr>
                        <a:t>выд</a:t>
                      </a:r>
                      <a:r>
                        <a:rPr lang="ru-RU" sz="1200" dirty="0">
                          <a:latin typeface="Muller Bold"/>
                        </a:rPr>
                        <a:t>. займов </a:t>
                      </a:r>
                    </a:p>
                  </a:txBody>
                  <a:tcPr>
                    <a:solidFill>
                      <a:srgbClr val="68A5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923380"/>
                  </a:ext>
                </a:extLst>
              </a:tr>
              <a:tr h="2159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г. Краснодар 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14 550,00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39,66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2723239"/>
                  </a:ext>
                </a:extLst>
              </a:tr>
              <a:tr h="2116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г. Новороссийск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4 382,00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4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6,91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4930337"/>
                  </a:ext>
                </a:extLst>
              </a:tr>
              <a:tr h="224684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Кавказский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1 300,00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5,17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440440"/>
                  </a:ext>
                </a:extLst>
              </a:tr>
              <a:tr h="211621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Новокубанский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2 000,00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5,17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7906930"/>
                  </a:ext>
                </a:extLst>
              </a:tr>
              <a:tr h="242101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Крымский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1 100,00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5,17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5313691"/>
                  </a:ext>
                </a:extLst>
              </a:tr>
              <a:tr h="194204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Брюховецкий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2 800,00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5,17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4853638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Ейский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1 000,00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3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5,17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6217849"/>
                  </a:ext>
                </a:extLst>
              </a:tr>
              <a:tr h="211621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г. Армавир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1 000,00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3,46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1422551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Тимашевский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3 200,00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3,46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097913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Туапсинский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1 000,00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3,46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5492870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Тбилисский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2 000,00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1197232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Усть-Лабинский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9006511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Абинский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1 150,00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9973351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Динской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3 000,00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476284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Павловский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461900"/>
                  </a:ext>
                </a:extLst>
              </a:tr>
              <a:tr h="255164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Белореченский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500,00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6694153"/>
                  </a:ext>
                </a:extLst>
              </a:tr>
              <a:tr h="233393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Калининский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500,00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4845768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Северский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2 000,00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651849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Гулькевичский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260,00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603771"/>
                  </a:ext>
                </a:extLst>
              </a:tr>
              <a:tr h="259577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Muller Bold"/>
                        </a:rPr>
                        <a:t>Курганинский район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1 200,00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Muller Bold"/>
                        </a:rPr>
                        <a:t>1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latin typeface="Muller Bold"/>
                        </a:rPr>
                        <a:t>1,72</a:t>
                      </a:r>
                    </a:p>
                  </a:txBody>
                  <a:tcPr>
                    <a:solidFill>
                      <a:srgbClr val="D6E6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74337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31265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FDB768B-2055-4705-9BDC-7232D5A294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" y="-93244"/>
            <a:ext cx="12185904" cy="685800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8F6D44E-CD36-434C-B63C-D9E54C3CAF85}"/>
              </a:ext>
            </a:extLst>
          </p:cNvPr>
          <p:cNvSpPr/>
          <p:nvPr/>
        </p:nvSpPr>
        <p:spPr>
          <a:xfrm>
            <a:off x="7672252" y="445193"/>
            <a:ext cx="3474720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b="1" cap="all" dirty="0">
                <a:solidFill>
                  <a:schemeClr val="tx1">
                    <a:lumMod val="85000"/>
                    <a:lumOff val="15000"/>
                  </a:schemeClr>
                </a:solidFill>
                <a:latin typeface="Muller Bold" pitchFamily="50" charset="-52"/>
              </a:rPr>
              <a:t>Программа «Самозанятый»</a:t>
            </a: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72D4A49E-B0CC-480D-B5E6-9947C8DA6A8F}"/>
              </a:ext>
            </a:extLst>
          </p:cNvPr>
          <p:cNvSpPr/>
          <p:nvPr/>
        </p:nvSpPr>
        <p:spPr>
          <a:xfrm>
            <a:off x="9230589" y="1352962"/>
            <a:ext cx="2511545" cy="1982794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Muller Medium" pitchFamily="50" charset="-52"/>
              </a:rPr>
              <a:t>Предлагаемые варианты </a:t>
            </a:r>
          </a:p>
          <a:p>
            <a:pPr algn="ctr"/>
            <a:r>
              <a:rPr lang="ru-RU" sz="1600" b="1" dirty="0">
                <a:solidFill>
                  <a:schemeClr val="bg1"/>
                </a:solidFill>
                <a:latin typeface="Muller Medium" pitchFamily="50" charset="-52"/>
              </a:rPr>
              <a:t>обеспечения: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Muller Medium" pitchFamily="50" charset="-52"/>
              </a:rPr>
              <a:t>поручительство ФРБ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Muller Medium" pitchFamily="50" charset="-52"/>
              </a:rPr>
              <a:t> поручитель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1"/>
                </a:solidFill>
                <a:latin typeface="Muller Medium" pitchFamily="50" charset="-52"/>
              </a:rPr>
              <a:t>залог</a:t>
            </a:r>
            <a:endParaRPr lang="ru-RU" sz="1400" b="1" dirty="0">
              <a:solidFill>
                <a:schemeClr val="bg1"/>
              </a:solidFill>
              <a:latin typeface="Muller Medium" pitchFamily="50" charset="-52"/>
            </a:endParaRPr>
          </a:p>
        </p:txBody>
      </p:sp>
      <p:sp>
        <p:nvSpPr>
          <p:cNvPr id="2" name="Овал 1">
            <a:extLst>
              <a:ext uri="{FF2B5EF4-FFF2-40B4-BE49-F238E27FC236}">
                <a16:creationId xmlns:a16="http://schemas.microsoft.com/office/drawing/2014/main" id="{BD511A99-C4FE-474D-9E51-D343A40A18D9}"/>
              </a:ext>
            </a:extLst>
          </p:cNvPr>
          <p:cNvSpPr>
            <a:spLocks noChangeAspect="1"/>
          </p:cNvSpPr>
          <p:nvPr/>
        </p:nvSpPr>
        <p:spPr>
          <a:xfrm>
            <a:off x="5050979" y="1613234"/>
            <a:ext cx="2744978" cy="274531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EBB8200C-780D-4D00-98DB-4EEBC958BF1E}"/>
              </a:ext>
            </a:extLst>
          </p:cNvPr>
          <p:cNvSpPr/>
          <p:nvPr/>
        </p:nvSpPr>
        <p:spPr>
          <a:xfrm>
            <a:off x="4382776" y="2032604"/>
            <a:ext cx="312136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Muller Bold" pitchFamily="50" charset="-52"/>
              </a:rPr>
              <a:t>          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ler Bold" pitchFamily="50" charset="-52"/>
              </a:rPr>
              <a:t>Программа</a:t>
            </a:r>
          </a:p>
          <a:p>
            <a:pPr algn="ctr"/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uller Bold" pitchFamily="50" charset="-52"/>
              </a:rPr>
              <a:t>          Самозанятый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4A562A05-575F-40B8-A292-3568821FFE50}"/>
              </a:ext>
            </a:extLst>
          </p:cNvPr>
          <p:cNvGrpSpPr/>
          <p:nvPr/>
        </p:nvGrpSpPr>
        <p:grpSpPr>
          <a:xfrm>
            <a:off x="4098923" y="720896"/>
            <a:ext cx="4544185" cy="4565207"/>
            <a:chOff x="3587021" y="1343026"/>
            <a:chExt cx="4287339" cy="4314388"/>
          </a:xfrm>
        </p:grpSpPr>
        <p:sp>
          <p:nvSpPr>
            <p:cNvPr id="8" name="Круг: прозрачная заливка 7">
              <a:extLst>
                <a:ext uri="{FF2B5EF4-FFF2-40B4-BE49-F238E27FC236}">
                  <a16:creationId xmlns:a16="http://schemas.microsoft.com/office/drawing/2014/main" id="{EC609090-9B14-4E99-A59D-B291109F53ED}"/>
                </a:ext>
              </a:extLst>
            </p:cNvPr>
            <p:cNvSpPr/>
            <p:nvPr/>
          </p:nvSpPr>
          <p:spPr>
            <a:xfrm rot="5400000">
              <a:off x="3573497" y="1356550"/>
              <a:ext cx="4314388" cy="4287339"/>
            </a:xfrm>
            <a:prstGeom prst="donut">
              <a:avLst>
                <a:gd name="adj" fmla="val 21368"/>
              </a:avLst>
            </a:prstGeom>
            <a:solidFill>
              <a:srgbClr val="5F9A90"/>
            </a:solidFill>
            <a:ln>
              <a:solidFill>
                <a:schemeClr val="accent1">
                  <a:lumMod val="75000"/>
                </a:schemeClr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021DD542-8074-4571-9BCC-84E02E05D75A}"/>
                </a:ext>
              </a:extLst>
            </p:cNvPr>
            <p:cNvCxnSpPr>
              <a:cxnSpLocks/>
              <a:endCxn id="8" idx="2"/>
            </p:cNvCxnSpPr>
            <p:nvPr/>
          </p:nvCxnSpPr>
          <p:spPr>
            <a:xfrm flipV="1">
              <a:off x="5730691" y="1343026"/>
              <a:ext cx="0" cy="913342"/>
            </a:xfrm>
            <a:prstGeom prst="line">
              <a:avLst/>
            </a:prstGeom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A8E9AA05-3615-472D-90EA-920D1EB4FF1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59150" y="4144338"/>
              <a:ext cx="814616" cy="431935"/>
            </a:xfrm>
            <a:prstGeom prst="line">
              <a:avLst/>
            </a:prstGeom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>
              <a:extLst>
                <a:ext uri="{FF2B5EF4-FFF2-40B4-BE49-F238E27FC236}">
                  <a16:creationId xmlns:a16="http://schemas.microsoft.com/office/drawing/2014/main" id="{F54752D0-DBF8-4648-A585-ECEE97958D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28097" y="4156551"/>
              <a:ext cx="796542" cy="419720"/>
            </a:xfrm>
            <a:prstGeom prst="line">
              <a:avLst/>
            </a:prstGeom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0B1896D-56FF-483A-B483-BC82118E190E}"/>
                </a:ext>
              </a:extLst>
            </p:cNvPr>
            <p:cNvSpPr txBox="1"/>
            <p:nvPr/>
          </p:nvSpPr>
          <p:spPr>
            <a:xfrm rot="18048887">
              <a:off x="3259828" y="2119473"/>
              <a:ext cx="2255147" cy="871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  <a:latin typeface="Muller Bold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Без залога </a:t>
              </a:r>
            </a:p>
            <a:p>
              <a:pPr algn="ctr"/>
              <a:r>
                <a:rPr lang="ru-RU" b="1" dirty="0">
                  <a:solidFill>
                    <a:schemeClr val="bg1"/>
                  </a:solidFill>
                  <a:latin typeface="Muller Bold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для категории «Самозанятый Старт»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6CC00B-BDD9-4268-93BF-4B6B0A84E7C4}"/>
                </a:ext>
              </a:extLst>
            </p:cNvPr>
            <p:cNvSpPr txBox="1"/>
            <p:nvPr/>
          </p:nvSpPr>
          <p:spPr>
            <a:xfrm rot="3529031">
              <a:off x="5903563" y="2186545"/>
              <a:ext cx="2395024" cy="8711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>
                  <a:solidFill>
                    <a:schemeClr val="bg1"/>
                  </a:solidFill>
                  <a:latin typeface="Muller Bold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По бизнес плану</a:t>
              </a:r>
            </a:p>
            <a:p>
              <a:pPr algn="ctr"/>
              <a:r>
                <a:rPr lang="ru-RU" b="1" dirty="0">
                  <a:solidFill>
                    <a:schemeClr val="bg1"/>
                  </a:solidFill>
                  <a:latin typeface="Muller Bold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для категории</a:t>
              </a:r>
            </a:p>
            <a:p>
              <a:pPr algn="ctr"/>
              <a:r>
                <a:rPr lang="ru-RU" b="1" dirty="0">
                  <a:solidFill>
                    <a:schemeClr val="bg1"/>
                  </a:solidFill>
                  <a:latin typeface="Muller Bold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«Самозанятый Старт»</a:t>
              </a:r>
              <a:endParaRPr lang="ru-RU" sz="1600" b="1" dirty="0">
                <a:solidFill>
                  <a:schemeClr val="bg1"/>
                </a:solidFill>
                <a:latin typeface="Muller Bold"/>
                <a:ea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3F34524-E538-476E-B7AF-52810AFF2CB3}"/>
                </a:ext>
              </a:extLst>
            </p:cNvPr>
            <p:cNvSpPr txBox="1"/>
            <p:nvPr/>
          </p:nvSpPr>
          <p:spPr>
            <a:xfrm>
              <a:off x="4803952" y="4715827"/>
              <a:ext cx="2055198" cy="6689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  <a:latin typeface="Muller Bold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3 льготные категории</a:t>
              </a:r>
            </a:p>
          </p:txBody>
        </p:sp>
      </p:grp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A10FBEE2-4B8A-4AEA-BDAF-F3FC92BB53CC}"/>
              </a:ext>
            </a:extLst>
          </p:cNvPr>
          <p:cNvSpPr/>
          <p:nvPr/>
        </p:nvSpPr>
        <p:spPr>
          <a:xfrm>
            <a:off x="238321" y="1065343"/>
            <a:ext cx="3385071" cy="4220760"/>
          </a:xfrm>
          <a:prstGeom prst="roundRect">
            <a:avLst/>
          </a:prstGeom>
          <a:solidFill>
            <a:srgbClr val="82B4AC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700" b="1" dirty="0">
                <a:latin typeface="Muller Bold" pitchFamily="50" charset="-52"/>
              </a:rPr>
              <a:t>«Самозанятый»</a:t>
            </a: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700" b="1" dirty="0">
                <a:latin typeface="Muller Bold" pitchFamily="50" charset="-52"/>
              </a:rPr>
              <a:t>срок займа: от 3 до 36 месяцев </a:t>
            </a: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700" b="1" dirty="0">
                <a:latin typeface="Muller Bold" pitchFamily="50" charset="-52"/>
              </a:rPr>
              <a:t>сумма займа до 500 000 рублей</a:t>
            </a: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700" b="1" dirty="0">
                <a:latin typeface="Muller Bold" pitchFamily="50" charset="-52"/>
              </a:rPr>
              <a:t>ставка по займу 3 % годовых</a:t>
            </a: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700" b="1" dirty="0">
                <a:latin typeface="Muller Bold" pitchFamily="50" charset="-52"/>
              </a:rPr>
              <a:t>цели:  связанные с организацией, осуществлением и развитием профессиональной деятельности самозанятых граждан</a:t>
            </a:r>
          </a:p>
          <a:p>
            <a:pPr marL="285636" indent="-285636">
              <a:buFont typeface="Wingdings" panose="05000000000000000000" pitchFamily="2" charset="2"/>
              <a:buChar char="ü"/>
              <a:defRPr/>
            </a:pPr>
            <a:r>
              <a:rPr lang="ru-RU" sz="1700" b="1" dirty="0">
                <a:latin typeface="Muller Bold" pitchFamily="50" charset="-52"/>
              </a:rPr>
              <a:t>отсрочка основного долга до 6 месяцев</a:t>
            </a:r>
          </a:p>
        </p:txBody>
      </p:sp>
      <p:sp>
        <p:nvSpPr>
          <p:cNvPr id="31" name="Прямоугольник: скругленные углы 30">
            <a:extLst>
              <a:ext uri="{FF2B5EF4-FFF2-40B4-BE49-F238E27FC236}">
                <a16:creationId xmlns:a16="http://schemas.microsoft.com/office/drawing/2014/main" id="{E102AB70-BC1A-4082-A926-84389FB7E5D1}"/>
              </a:ext>
            </a:extLst>
          </p:cNvPr>
          <p:cNvSpPr/>
          <p:nvPr/>
        </p:nvSpPr>
        <p:spPr>
          <a:xfrm>
            <a:off x="238321" y="5590903"/>
            <a:ext cx="3385071" cy="1128582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Muller Bold" pitchFamily="50" charset="-52"/>
              </a:rPr>
              <a:t>«Самозанятый Старт», 2%</a:t>
            </a:r>
          </a:p>
          <a:p>
            <a:pPr algn="ctr"/>
            <a:r>
              <a:rPr lang="ru-RU" sz="1600" b="1" dirty="0">
                <a:latin typeface="Muller Bold" pitchFamily="50" charset="-52"/>
              </a:rPr>
              <a:t>(для зарегистрированных от  1 до 12 мес.)</a:t>
            </a:r>
          </a:p>
        </p:txBody>
      </p:sp>
      <p:sp>
        <p:nvSpPr>
          <p:cNvPr id="33" name="Прямоугольник: скругленные углы 32">
            <a:extLst>
              <a:ext uri="{FF2B5EF4-FFF2-40B4-BE49-F238E27FC236}">
                <a16:creationId xmlns:a16="http://schemas.microsoft.com/office/drawing/2014/main" id="{188D3790-EC3A-42D4-A004-5DE499B85421}"/>
              </a:ext>
            </a:extLst>
          </p:cNvPr>
          <p:cNvSpPr/>
          <p:nvPr/>
        </p:nvSpPr>
        <p:spPr>
          <a:xfrm>
            <a:off x="4088753" y="5590901"/>
            <a:ext cx="4009731" cy="1105990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Muller Bold" pitchFamily="50" charset="-52"/>
              </a:rPr>
              <a:t>Физ. лица осуществляющие деятельность в сфере: </a:t>
            </a:r>
          </a:p>
          <a:p>
            <a:pPr algn="ctr"/>
            <a:r>
              <a:rPr lang="ru-RU" sz="1600" b="1" dirty="0">
                <a:latin typeface="Muller Bold" pitchFamily="50" charset="-52"/>
              </a:rPr>
              <a:t>производства текстильных изделий, одежды, кожи, 1 %</a:t>
            </a:r>
          </a:p>
        </p:txBody>
      </p:sp>
      <p:sp>
        <p:nvSpPr>
          <p:cNvPr id="34" name="Прямоугольник: скругленные углы 33">
            <a:extLst>
              <a:ext uri="{FF2B5EF4-FFF2-40B4-BE49-F238E27FC236}">
                <a16:creationId xmlns:a16="http://schemas.microsoft.com/office/drawing/2014/main" id="{E50957DD-4818-4404-BB02-B508B490CB1C}"/>
              </a:ext>
            </a:extLst>
          </p:cNvPr>
          <p:cNvSpPr/>
          <p:nvPr/>
        </p:nvSpPr>
        <p:spPr>
          <a:xfrm>
            <a:off x="8430497" y="5590901"/>
            <a:ext cx="3474720" cy="1128583"/>
          </a:xfrm>
          <a:prstGeom prst="roundRect">
            <a:avLst/>
          </a:prstGeom>
          <a:solidFill>
            <a:srgbClr val="68A59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Muller Bold" pitchFamily="50" charset="-52"/>
              </a:rPr>
              <a:t>Физ. лица осуществляющие деятельность в сфере: </a:t>
            </a:r>
          </a:p>
          <a:p>
            <a:pPr algn="ctr"/>
            <a:r>
              <a:rPr lang="ru-RU" sz="1600" b="1" dirty="0">
                <a:latin typeface="Muller Bold" pitchFamily="50" charset="-52"/>
              </a:rPr>
              <a:t>обработки древесины, производство мебели, 1 %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1B026B4-879C-4475-90E4-C58037E2D1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6940" y="3149147"/>
            <a:ext cx="743712" cy="69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711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Вурочные\ПРОЕКТ 9\Департамент Развития\Презентация 35\МФО\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88" y="0"/>
            <a:ext cx="1218882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6305042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</TotalTime>
  <Words>801</Words>
  <Application>Microsoft Office PowerPoint</Application>
  <PresentationFormat>Произвольный</PresentationFormat>
  <Paragraphs>330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Muller Bold</vt:lpstr>
      <vt:lpstr>Muller Medium</vt:lpstr>
      <vt:lpstr>Open Sans Semibold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Инжиниринговый центр Фонда развития бизнеса Краснодарского края</dc:title>
  <dc:creator>Мария (дизайнер)</dc:creator>
  <cp:lastModifiedBy>Чуприна Владислав Николаевич</cp:lastModifiedBy>
  <cp:revision>146</cp:revision>
  <cp:lastPrinted>2021-01-28T14:29:49Z</cp:lastPrinted>
  <dcterms:created xsi:type="dcterms:W3CDTF">2018-07-16T14:46:52Z</dcterms:created>
  <dcterms:modified xsi:type="dcterms:W3CDTF">2021-02-02T09:20:03Z</dcterms:modified>
</cp:coreProperties>
</file>