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  <p:sldMasterId id="2147483697" r:id="rId2"/>
  </p:sldMasterIdLst>
  <p:notesMasterIdLst>
    <p:notesMasterId r:id="rId9"/>
  </p:notesMasterIdLst>
  <p:handoutMasterIdLst>
    <p:handoutMasterId r:id="rId10"/>
  </p:handoutMasterIdLst>
  <p:sldIdLst>
    <p:sldId id="290" r:id="rId3"/>
    <p:sldId id="337" r:id="rId4"/>
    <p:sldId id="336" r:id="rId5"/>
    <p:sldId id="339" r:id="rId6"/>
    <p:sldId id="338" r:id="rId7"/>
    <p:sldId id="328" r:id="rId8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4D"/>
    <a:srgbClr val="008000"/>
    <a:srgbClr val="0072BC"/>
    <a:srgbClr val="ED1B34"/>
    <a:srgbClr val="F37065"/>
    <a:srgbClr val="F8A8A2"/>
    <a:srgbClr val="ABC8E7"/>
    <a:srgbClr val="89B1D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04" autoAdjust="0"/>
  </p:normalViewPr>
  <p:slideViewPr>
    <p:cSldViewPr>
      <p:cViewPr varScale="1">
        <p:scale>
          <a:sx n="110" d="100"/>
          <a:sy n="110" d="100"/>
        </p:scale>
        <p:origin x="126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798" y="-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5E8DF9-96AD-40EC-A4F7-330BA3FBA682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42E62C-C6BF-45BF-91ED-7AF723EFCF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6433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E75FA7-844E-429E-8096-05F75DD867F9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718AF1-EC64-417C-8C72-3FD2D4B387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420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18AF1-EC64-417C-8C72-3FD2D4B387B7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895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екстово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Название слайда, шрифт </a:t>
            </a:r>
            <a:r>
              <a:rPr lang="ru-RU" dirty="0" err="1" smtClean="0"/>
              <a:t>Arial</a:t>
            </a:r>
            <a:r>
              <a:rPr lang="ru-RU" dirty="0" smtClean="0"/>
              <a:t>, 2</a:t>
            </a:r>
            <a:r>
              <a:rPr lang="en-US" dirty="0" smtClean="0"/>
              <a:t>4</a:t>
            </a:r>
            <a:r>
              <a:rPr lang="ru-RU" dirty="0" smtClean="0"/>
              <a:t> </a:t>
            </a:r>
            <a:r>
              <a:rPr lang="ru-RU" dirty="0" err="1" smtClean="0"/>
              <a:t>пт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2776"/>
            <a:ext cx="7715200" cy="4680519"/>
          </a:xfrm>
        </p:spPr>
        <p:txBody>
          <a:bodyPr/>
          <a:lstStyle>
            <a:lvl1pPr>
              <a:defRPr/>
            </a:lvl1pPr>
          </a:lstStyle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446074D7-7B97-4C60-B38F-D77E1B39E885}" type="datetime1">
              <a:rPr lang="ru-RU" smtClean="0"/>
              <a:t>26.11.2020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02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 фотографией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283968" y="1556792"/>
            <a:ext cx="3888432" cy="4536503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950" indent="-285750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6000" indent="0">
              <a:buNone/>
              <a:defRPr/>
            </a:lvl6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/>
              <a:t>26.11.2020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Рисунок 5"/>
          <p:cNvSpPr>
            <a:spLocks noGrp="1"/>
          </p:cNvSpPr>
          <p:nvPr>
            <p:ph type="pic" sz="quarter" idx="14"/>
          </p:nvPr>
        </p:nvSpPr>
        <p:spPr>
          <a:xfrm>
            <a:off x="496888" y="1557338"/>
            <a:ext cx="3600450" cy="360045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6294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/>
              <a:t>26.11.2020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0770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март-объект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/>
              <a:t>26.11.2020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Рисунок SmartArt 4"/>
          <p:cNvSpPr>
            <a:spLocks noGrp="1"/>
          </p:cNvSpPr>
          <p:nvPr>
            <p:ph type="dgm" sz="quarter" idx="14"/>
          </p:nvPr>
        </p:nvSpPr>
        <p:spPr>
          <a:xfrm>
            <a:off x="467544" y="1412875"/>
            <a:ext cx="7704906" cy="4752975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905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а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/>
              <a:t>26.11.2020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Диаграмма 5"/>
          <p:cNvSpPr>
            <a:spLocks noGrp="1"/>
          </p:cNvSpPr>
          <p:nvPr>
            <p:ph type="chart" sz="quarter" idx="14"/>
          </p:nvPr>
        </p:nvSpPr>
        <p:spPr>
          <a:xfrm>
            <a:off x="467544" y="1412875"/>
            <a:ext cx="7704906" cy="467995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52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/>
              <a:t>26.11.2020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Таблица 4"/>
          <p:cNvSpPr>
            <a:spLocks noGrp="1"/>
          </p:cNvSpPr>
          <p:nvPr>
            <p:ph type="tbl" sz="quarter" idx="14"/>
          </p:nvPr>
        </p:nvSpPr>
        <p:spPr>
          <a:xfrm>
            <a:off x="467544" y="1412875"/>
            <a:ext cx="7704906" cy="446405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635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5436096" y="1484784"/>
            <a:ext cx="3528392" cy="1470025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Заголовок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презентации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2</a:t>
            </a:r>
            <a:r>
              <a:rPr lang="en-US" dirty="0" smtClean="0"/>
              <a:t>4</a:t>
            </a:r>
            <a:r>
              <a:rPr lang="ru-RU" dirty="0" smtClean="0"/>
              <a:t> пт.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436096" y="3098825"/>
            <a:ext cx="3528392" cy="103252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 презентации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15 пт.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8124" y="5157192"/>
            <a:ext cx="3590921" cy="1005458"/>
          </a:xfrm>
          <a:prstGeom prst="rect">
            <a:avLst/>
          </a:prstGeom>
        </p:spPr>
      </p:pic>
      <p:sp>
        <p:nvSpPr>
          <p:cNvPr id="9" name="Объект 2"/>
          <p:cNvSpPr>
            <a:spLocks noGrp="1"/>
          </p:cNvSpPr>
          <p:nvPr>
            <p:ph idx="13" hasCustomPrompt="1"/>
          </p:nvPr>
        </p:nvSpPr>
        <p:spPr>
          <a:xfrm>
            <a:off x="5442171" y="548680"/>
            <a:ext cx="2304256" cy="28803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ДД.ММ.ГГГГ</a:t>
            </a:r>
          </a:p>
        </p:txBody>
      </p:sp>
    </p:spTree>
    <p:extLst>
      <p:ext uri="{BB962C8B-B14F-4D97-AF65-F5344CB8AC3E}">
        <p14:creationId xmlns:p14="http://schemas.microsoft.com/office/powerpoint/2010/main" val="1350674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ключите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771800" y="1340768"/>
            <a:ext cx="4464496" cy="4752527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Заключительный текст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33678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екстово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Название слайда, шрифт </a:t>
            </a:r>
            <a:r>
              <a:rPr lang="ru-RU" dirty="0" err="1" smtClean="0"/>
              <a:t>Arial</a:t>
            </a:r>
            <a:r>
              <a:rPr lang="ru-RU" dirty="0" smtClean="0"/>
              <a:t>, 2</a:t>
            </a:r>
            <a:r>
              <a:rPr lang="en-US" dirty="0" smtClean="0"/>
              <a:t>4</a:t>
            </a:r>
            <a:r>
              <a:rPr lang="ru-RU" dirty="0" smtClean="0"/>
              <a:t> </a:t>
            </a:r>
            <a:r>
              <a:rPr lang="ru-RU" dirty="0" err="1" smtClean="0"/>
              <a:t>пт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2776"/>
            <a:ext cx="7715200" cy="4680519"/>
          </a:xfrm>
        </p:spPr>
        <p:txBody>
          <a:bodyPr/>
          <a:lstStyle>
            <a:lvl1pPr>
              <a:defRPr/>
            </a:lvl1pPr>
          </a:lstStyle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446074D7-7B97-4C60-B38F-D77E1B39E88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378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ипы булитов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2776"/>
            <a:ext cx="7715200" cy="4680519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950" indent="-285750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6000" indent="0">
              <a:buNone/>
              <a:defRPr/>
            </a:lvl6pPr>
          </a:lstStyle>
          <a:p>
            <a:pPr lvl="0"/>
            <a:r>
              <a:rPr lang="ru-RU" dirty="0" smtClean="0"/>
              <a:t>Типы </a:t>
            </a:r>
            <a:r>
              <a:rPr lang="ru-RU" dirty="0" err="1" smtClean="0"/>
              <a:t>булитов</a:t>
            </a:r>
            <a:endParaRPr lang="ru-RU" dirty="0" smtClean="0"/>
          </a:p>
          <a:p>
            <a:pPr lvl="1"/>
            <a:r>
              <a:rPr lang="ru-RU" dirty="0" smtClean="0"/>
              <a:t>Первый уровень</a:t>
            </a:r>
          </a:p>
          <a:p>
            <a:pPr lvl="2"/>
            <a:r>
              <a:rPr lang="ru-RU" dirty="0" smtClean="0"/>
              <a:t>Второй уровень</a:t>
            </a:r>
          </a:p>
          <a:p>
            <a:pPr lvl="3"/>
            <a:r>
              <a:rPr lang="ru-RU" dirty="0" smtClean="0"/>
              <a:t>Третий уровень</a:t>
            </a:r>
          </a:p>
          <a:p>
            <a:pPr lvl="4"/>
            <a:r>
              <a:rPr lang="ru-RU" dirty="0" smtClean="0"/>
              <a:t>Четвертый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4566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3203848" y="2895079"/>
            <a:ext cx="4032448" cy="1470025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Заголовок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презентации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2</a:t>
            </a:r>
            <a:r>
              <a:rPr lang="en-US" dirty="0" smtClean="0"/>
              <a:t>4</a:t>
            </a:r>
            <a:r>
              <a:rPr lang="ru-RU" dirty="0" smtClean="0"/>
              <a:t> пт.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3203848" y="4509120"/>
            <a:ext cx="4032448" cy="103252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 презентации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15 пт.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4" y="476672"/>
            <a:ext cx="3590921" cy="1005458"/>
          </a:xfrm>
          <a:prstGeom prst="rect">
            <a:avLst/>
          </a:prstGeom>
        </p:spPr>
      </p:pic>
      <p:sp>
        <p:nvSpPr>
          <p:cNvPr id="22" name="Объект 2"/>
          <p:cNvSpPr>
            <a:spLocks noGrp="1"/>
          </p:cNvSpPr>
          <p:nvPr>
            <p:ph idx="13" hasCustomPrompt="1"/>
          </p:nvPr>
        </p:nvSpPr>
        <p:spPr>
          <a:xfrm>
            <a:off x="3203848" y="6237312"/>
            <a:ext cx="4032448" cy="28803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ДД.ММ.ГГГГ</a:t>
            </a:r>
          </a:p>
        </p:txBody>
      </p:sp>
    </p:spTree>
    <p:extLst>
      <p:ext uri="{BB962C8B-B14F-4D97-AF65-F5344CB8AC3E}">
        <p14:creationId xmlns:p14="http://schemas.microsoft.com/office/powerpoint/2010/main" val="3811376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3203848" y="2895079"/>
            <a:ext cx="4032448" cy="1470025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Заголовок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презентации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2</a:t>
            </a:r>
            <a:r>
              <a:rPr lang="en-US" dirty="0" smtClean="0"/>
              <a:t>4</a:t>
            </a:r>
            <a:r>
              <a:rPr lang="ru-RU" dirty="0" smtClean="0"/>
              <a:t> пт.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3203848" y="4509120"/>
            <a:ext cx="4032448" cy="103252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 презентации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15 пт.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4" y="476672"/>
            <a:ext cx="3590921" cy="1005458"/>
          </a:xfrm>
          <a:prstGeom prst="rect">
            <a:avLst/>
          </a:prstGeom>
        </p:spPr>
      </p:pic>
      <p:sp>
        <p:nvSpPr>
          <p:cNvPr id="22" name="Объект 2"/>
          <p:cNvSpPr>
            <a:spLocks noGrp="1"/>
          </p:cNvSpPr>
          <p:nvPr>
            <p:ph idx="13" hasCustomPrompt="1"/>
          </p:nvPr>
        </p:nvSpPr>
        <p:spPr>
          <a:xfrm>
            <a:off x="3203848" y="6237312"/>
            <a:ext cx="4032448" cy="28803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ДД.ММ.ГГГГ</a:t>
            </a:r>
          </a:p>
        </p:txBody>
      </p:sp>
    </p:spTree>
    <p:extLst>
      <p:ext uri="{BB962C8B-B14F-4D97-AF65-F5344CB8AC3E}">
        <p14:creationId xmlns:p14="http://schemas.microsoft.com/office/powerpoint/2010/main" val="912623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лилиния 7"/>
          <p:cNvSpPr/>
          <p:nvPr userDrawn="1"/>
        </p:nvSpPr>
        <p:spPr>
          <a:xfrm>
            <a:off x="3890075" y="1"/>
            <a:ext cx="5253925" cy="6857999"/>
          </a:xfrm>
          <a:custGeom>
            <a:avLst/>
            <a:gdLst>
              <a:gd name="connsiteX0" fmla="*/ 286718 w 5253925"/>
              <a:gd name="connsiteY0" fmla="*/ 0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86718 w 5253925"/>
              <a:gd name="connsiteY5" fmla="*/ 0 h 6873498"/>
              <a:gd name="connsiteX0" fmla="*/ 294467 w 5253925"/>
              <a:gd name="connsiteY0" fmla="*/ 15499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94467 w 5253925"/>
              <a:gd name="connsiteY5" fmla="*/ 15499 h 6873498"/>
              <a:gd name="connsiteX0" fmla="*/ 294467 w 5253925"/>
              <a:gd name="connsiteY0" fmla="*/ 0 h 6857999"/>
              <a:gd name="connsiteX1" fmla="*/ 5114440 w 5253925"/>
              <a:gd name="connsiteY1" fmla="*/ 193728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  <a:gd name="connsiteX0" fmla="*/ 294467 w 5253925"/>
              <a:gd name="connsiteY0" fmla="*/ 0 h 6857999"/>
              <a:gd name="connsiteX1" fmla="*/ 5253925 w 5253925"/>
              <a:gd name="connsiteY1" fmla="*/ 0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53925" h="6857999">
                <a:moveTo>
                  <a:pt x="294467" y="0"/>
                </a:moveTo>
                <a:lnTo>
                  <a:pt x="5253925" y="0"/>
                </a:lnTo>
                <a:lnTo>
                  <a:pt x="5253925" y="6857999"/>
                </a:lnTo>
                <a:lnTo>
                  <a:pt x="0" y="6857999"/>
                </a:lnTo>
                <a:lnTo>
                  <a:pt x="1108128" y="2069023"/>
                </a:lnTo>
                <a:lnTo>
                  <a:pt x="29446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5436096" y="1484784"/>
            <a:ext cx="3528392" cy="1470025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Заголовок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презентации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2</a:t>
            </a:r>
            <a:r>
              <a:rPr lang="en-US" dirty="0" smtClean="0"/>
              <a:t>4</a:t>
            </a:r>
            <a:r>
              <a:rPr lang="ru-RU" dirty="0" smtClean="0"/>
              <a:t> пт.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436096" y="3098825"/>
            <a:ext cx="3528392" cy="103252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 презентации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15 пт.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8124" y="5157192"/>
            <a:ext cx="3590921" cy="1005458"/>
          </a:xfrm>
          <a:prstGeom prst="rect">
            <a:avLst/>
          </a:prstGeom>
        </p:spPr>
      </p:pic>
      <p:sp>
        <p:nvSpPr>
          <p:cNvPr id="14" name="Объект 2"/>
          <p:cNvSpPr>
            <a:spLocks noGrp="1"/>
          </p:cNvSpPr>
          <p:nvPr>
            <p:ph idx="13" hasCustomPrompt="1"/>
          </p:nvPr>
        </p:nvSpPr>
        <p:spPr>
          <a:xfrm>
            <a:off x="5442171" y="548680"/>
            <a:ext cx="2304256" cy="28803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ДД.ММ.ГГГГ</a:t>
            </a:r>
          </a:p>
        </p:txBody>
      </p:sp>
    </p:spTree>
    <p:extLst>
      <p:ext uri="{BB962C8B-B14F-4D97-AF65-F5344CB8AC3E}">
        <p14:creationId xmlns:p14="http://schemas.microsoft.com/office/powerpoint/2010/main" val="3316933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Слайд-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 5"/>
          <p:cNvSpPr/>
          <p:nvPr userDrawn="1"/>
        </p:nvSpPr>
        <p:spPr>
          <a:xfrm>
            <a:off x="-10260" y="550518"/>
            <a:ext cx="7678604" cy="5752892"/>
          </a:xfrm>
          <a:custGeom>
            <a:avLst/>
            <a:gdLst>
              <a:gd name="connsiteX0" fmla="*/ 286718 w 5253925"/>
              <a:gd name="connsiteY0" fmla="*/ 0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86718 w 5253925"/>
              <a:gd name="connsiteY5" fmla="*/ 0 h 6873498"/>
              <a:gd name="connsiteX0" fmla="*/ 294467 w 5253925"/>
              <a:gd name="connsiteY0" fmla="*/ 15499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94467 w 5253925"/>
              <a:gd name="connsiteY5" fmla="*/ 15499 h 6873498"/>
              <a:gd name="connsiteX0" fmla="*/ 294467 w 5253925"/>
              <a:gd name="connsiteY0" fmla="*/ 0 h 6857999"/>
              <a:gd name="connsiteX1" fmla="*/ 5114440 w 5253925"/>
              <a:gd name="connsiteY1" fmla="*/ 193728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  <a:gd name="connsiteX0" fmla="*/ 294467 w 5253925"/>
              <a:gd name="connsiteY0" fmla="*/ 0 h 6857999"/>
              <a:gd name="connsiteX1" fmla="*/ 5253925 w 5253925"/>
              <a:gd name="connsiteY1" fmla="*/ 0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  <a:gd name="connsiteX0" fmla="*/ 4207789 w 9167247"/>
              <a:gd name="connsiteY0" fmla="*/ 0 h 6857999"/>
              <a:gd name="connsiteX1" fmla="*/ 0 w 9167247"/>
              <a:gd name="connsiteY1" fmla="*/ 0 h 6857999"/>
              <a:gd name="connsiteX2" fmla="*/ 9167247 w 9167247"/>
              <a:gd name="connsiteY2" fmla="*/ 6857999 h 6857999"/>
              <a:gd name="connsiteX3" fmla="*/ 3913322 w 9167247"/>
              <a:gd name="connsiteY3" fmla="*/ 6857999 h 6857999"/>
              <a:gd name="connsiteX4" fmla="*/ 5021450 w 9167247"/>
              <a:gd name="connsiteY4" fmla="*/ 2069023 h 6857999"/>
              <a:gd name="connsiteX5" fmla="*/ 4207789 w 9167247"/>
              <a:gd name="connsiteY5" fmla="*/ 0 h 6857999"/>
              <a:gd name="connsiteX0" fmla="*/ 4207789 w 5021450"/>
              <a:gd name="connsiteY0" fmla="*/ 0 h 6873497"/>
              <a:gd name="connsiteX1" fmla="*/ 0 w 5021450"/>
              <a:gd name="connsiteY1" fmla="*/ 0 h 6873497"/>
              <a:gd name="connsiteX2" fmla="*/ 15498 w 5021450"/>
              <a:gd name="connsiteY2" fmla="*/ 6873497 h 6873497"/>
              <a:gd name="connsiteX3" fmla="*/ 3913322 w 5021450"/>
              <a:gd name="connsiteY3" fmla="*/ 6857999 h 6873497"/>
              <a:gd name="connsiteX4" fmla="*/ 5021450 w 5021450"/>
              <a:gd name="connsiteY4" fmla="*/ 2069023 h 6873497"/>
              <a:gd name="connsiteX5" fmla="*/ 4207789 w 5021450"/>
              <a:gd name="connsiteY5" fmla="*/ 0 h 6873497"/>
              <a:gd name="connsiteX0" fmla="*/ 7722556 w 8536217"/>
              <a:gd name="connsiteY0" fmla="*/ 0 h 6873497"/>
              <a:gd name="connsiteX1" fmla="*/ 0 w 8536217"/>
              <a:gd name="connsiteY1" fmla="*/ 9246 h 6873497"/>
              <a:gd name="connsiteX2" fmla="*/ 3530265 w 8536217"/>
              <a:gd name="connsiteY2" fmla="*/ 6873497 h 6873497"/>
              <a:gd name="connsiteX3" fmla="*/ 7428089 w 8536217"/>
              <a:gd name="connsiteY3" fmla="*/ 6857999 h 6873497"/>
              <a:gd name="connsiteX4" fmla="*/ 8536217 w 8536217"/>
              <a:gd name="connsiteY4" fmla="*/ 2069023 h 6873497"/>
              <a:gd name="connsiteX5" fmla="*/ 7722556 w 8536217"/>
              <a:gd name="connsiteY5" fmla="*/ 0 h 6873497"/>
              <a:gd name="connsiteX0" fmla="*/ 7722556 w 8536217"/>
              <a:gd name="connsiteY0" fmla="*/ 0 h 6864251"/>
              <a:gd name="connsiteX1" fmla="*/ 0 w 8536217"/>
              <a:gd name="connsiteY1" fmla="*/ 9246 h 6864251"/>
              <a:gd name="connsiteX2" fmla="*/ 6416 w 8536217"/>
              <a:gd name="connsiteY2" fmla="*/ 6864251 h 6864251"/>
              <a:gd name="connsiteX3" fmla="*/ 7428089 w 8536217"/>
              <a:gd name="connsiteY3" fmla="*/ 6857999 h 6864251"/>
              <a:gd name="connsiteX4" fmla="*/ 8536217 w 8536217"/>
              <a:gd name="connsiteY4" fmla="*/ 2069023 h 6864251"/>
              <a:gd name="connsiteX5" fmla="*/ 7722556 w 8536217"/>
              <a:gd name="connsiteY5" fmla="*/ 0 h 6864251"/>
              <a:gd name="connsiteX0" fmla="*/ 7722556 w 8536217"/>
              <a:gd name="connsiteY0" fmla="*/ 0 h 6857999"/>
              <a:gd name="connsiteX1" fmla="*/ 0 w 8536217"/>
              <a:gd name="connsiteY1" fmla="*/ 9246 h 6857999"/>
              <a:gd name="connsiteX2" fmla="*/ 15497 w 8536217"/>
              <a:gd name="connsiteY2" fmla="*/ 6836513 h 6857999"/>
              <a:gd name="connsiteX3" fmla="*/ 7428089 w 8536217"/>
              <a:gd name="connsiteY3" fmla="*/ 6857999 h 6857999"/>
              <a:gd name="connsiteX4" fmla="*/ 8536217 w 8536217"/>
              <a:gd name="connsiteY4" fmla="*/ 2069023 h 6857999"/>
              <a:gd name="connsiteX5" fmla="*/ 7722556 w 8536217"/>
              <a:gd name="connsiteY5" fmla="*/ 0 h 6857999"/>
              <a:gd name="connsiteX0" fmla="*/ 7722556 w 8536217"/>
              <a:gd name="connsiteY0" fmla="*/ 0 h 6857999"/>
              <a:gd name="connsiteX1" fmla="*/ 0 w 8536217"/>
              <a:gd name="connsiteY1" fmla="*/ 9246 h 6857999"/>
              <a:gd name="connsiteX2" fmla="*/ 15497 w 8536217"/>
              <a:gd name="connsiteY2" fmla="*/ 6845759 h 6857999"/>
              <a:gd name="connsiteX3" fmla="*/ 7428089 w 8536217"/>
              <a:gd name="connsiteY3" fmla="*/ 6857999 h 6857999"/>
              <a:gd name="connsiteX4" fmla="*/ 8536217 w 8536217"/>
              <a:gd name="connsiteY4" fmla="*/ 2069023 h 6857999"/>
              <a:gd name="connsiteX5" fmla="*/ 7722556 w 8536217"/>
              <a:gd name="connsiteY5" fmla="*/ 0 h 6857999"/>
              <a:gd name="connsiteX0" fmla="*/ 7722556 w 8536217"/>
              <a:gd name="connsiteY0" fmla="*/ 0 h 6857999"/>
              <a:gd name="connsiteX1" fmla="*/ 0 w 8536217"/>
              <a:gd name="connsiteY1" fmla="*/ 9246 h 6857999"/>
              <a:gd name="connsiteX2" fmla="*/ 15497 w 8536217"/>
              <a:gd name="connsiteY2" fmla="*/ 6845759 h 6857999"/>
              <a:gd name="connsiteX3" fmla="*/ 7428089 w 8536217"/>
              <a:gd name="connsiteY3" fmla="*/ 6857999 h 6857999"/>
              <a:gd name="connsiteX4" fmla="*/ 8536217 w 8536217"/>
              <a:gd name="connsiteY4" fmla="*/ 2069023 h 6857999"/>
              <a:gd name="connsiteX5" fmla="*/ 7722556 w 8536217"/>
              <a:gd name="connsiteY5" fmla="*/ 0 h 6857999"/>
              <a:gd name="connsiteX0" fmla="*/ 7722556 w 8536217"/>
              <a:gd name="connsiteY0" fmla="*/ 0 h 6873498"/>
              <a:gd name="connsiteX1" fmla="*/ 0 w 8536217"/>
              <a:gd name="connsiteY1" fmla="*/ 9246 h 6873498"/>
              <a:gd name="connsiteX2" fmla="*/ 15497 w 8536217"/>
              <a:gd name="connsiteY2" fmla="*/ 6873498 h 6873498"/>
              <a:gd name="connsiteX3" fmla="*/ 7428089 w 8536217"/>
              <a:gd name="connsiteY3" fmla="*/ 6857999 h 6873498"/>
              <a:gd name="connsiteX4" fmla="*/ 8536217 w 8536217"/>
              <a:gd name="connsiteY4" fmla="*/ 2069023 h 6873498"/>
              <a:gd name="connsiteX5" fmla="*/ 7722556 w 8536217"/>
              <a:gd name="connsiteY5" fmla="*/ 0 h 6873498"/>
              <a:gd name="connsiteX0" fmla="*/ 8185741 w 8999402"/>
              <a:gd name="connsiteY0" fmla="*/ 0 h 6873498"/>
              <a:gd name="connsiteX1" fmla="*/ 0 w 8999402"/>
              <a:gd name="connsiteY1" fmla="*/ 0 h 6873498"/>
              <a:gd name="connsiteX2" fmla="*/ 478682 w 8999402"/>
              <a:gd name="connsiteY2" fmla="*/ 6873498 h 6873498"/>
              <a:gd name="connsiteX3" fmla="*/ 7891274 w 8999402"/>
              <a:gd name="connsiteY3" fmla="*/ 6857999 h 6873498"/>
              <a:gd name="connsiteX4" fmla="*/ 8999402 w 8999402"/>
              <a:gd name="connsiteY4" fmla="*/ 2069023 h 6873498"/>
              <a:gd name="connsiteX5" fmla="*/ 8185741 w 8999402"/>
              <a:gd name="connsiteY5" fmla="*/ 0 h 6873498"/>
              <a:gd name="connsiteX0" fmla="*/ 8185741 w 8999402"/>
              <a:gd name="connsiteY0" fmla="*/ 0 h 6873498"/>
              <a:gd name="connsiteX1" fmla="*/ 0 w 8999402"/>
              <a:gd name="connsiteY1" fmla="*/ 0 h 6873498"/>
              <a:gd name="connsiteX2" fmla="*/ 6413 w 8999402"/>
              <a:gd name="connsiteY2" fmla="*/ 6873498 h 6873498"/>
              <a:gd name="connsiteX3" fmla="*/ 7891274 w 8999402"/>
              <a:gd name="connsiteY3" fmla="*/ 6857999 h 6873498"/>
              <a:gd name="connsiteX4" fmla="*/ 8999402 w 8999402"/>
              <a:gd name="connsiteY4" fmla="*/ 2069023 h 6873498"/>
              <a:gd name="connsiteX5" fmla="*/ 8185741 w 8999402"/>
              <a:gd name="connsiteY5" fmla="*/ 0 h 6873498"/>
              <a:gd name="connsiteX0" fmla="*/ 8185741 w 8999402"/>
              <a:gd name="connsiteY0" fmla="*/ 0 h 6864252"/>
              <a:gd name="connsiteX1" fmla="*/ 0 w 8999402"/>
              <a:gd name="connsiteY1" fmla="*/ 0 h 6864252"/>
              <a:gd name="connsiteX2" fmla="*/ 6413 w 8999402"/>
              <a:gd name="connsiteY2" fmla="*/ 6864252 h 6864252"/>
              <a:gd name="connsiteX3" fmla="*/ 7891274 w 8999402"/>
              <a:gd name="connsiteY3" fmla="*/ 6857999 h 6864252"/>
              <a:gd name="connsiteX4" fmla="*/ 8999402 w 8999402"/>
              <a:gd name="connsiteY4" fmla="*/ 2069023 h 6864252"/>
              <a:gd name="connsiteX5" fmla="*/ 8185741 w 8999402"/>
              <a:gd name="connsiteY5" fmla="*/ 0 h 6864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999402" h="6864252">
                <a:moveTo>
                  <a:pt x="8185741" y="0"/>
                </a:moveTo>
                <a:lnTo>
                  <a:pt x="0" y="0"/>
                </a:lnTo>
                <a:cubicBezTo>
                  <a:pt x="2139" y="2285002"/>
                  <a:pt x="4274" y="4579250"/>
                  <a:pt x="6413" y="6864252"/>
                </a:cubicBezTo>
                <a:lnTo>
                  <a:pt x="7891274" y="6857999"/>
                </a:lnTo>
                <a:lnTo>
                  <a:pt x="8999402" y="2069023"/>
                </a:lnTo>
                <a:lnTo>
                  <a:pt x="8185741" y="0"/>
                </a:lnTo>
                <a:close/>
              </a:path>
            </a:pathLst>
          </a:custGeom>
          <a:solidFill>
            <a:srgbClr val="000000">
              <a:alpha val="1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843808" y="2204864"/>
            <a:ext cx="3528392" cy="2304256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Слайд-разделитель </a:t>
            </a:r>
            <a:br>
              <a:rPr lang="ru-RU" dirty="0" smtClean="0"/>
            </a:br>
            <a:r>
              <a:rPr lang="ru-RU" dirty="0" smtClean="0"/>
              <a:t>Название раздела </a:t>
            </a:r>
            <a:br>
              <a:rPr lang="ru-RU" dirty="0" smtClean="0"/>
            </a:br>
            <a:r>
              <a:rPr lang="ru-RU" dirty="0" smtClean="0"/>
              <a:t>презентации</a:t>
            </a:r>
            <a:br>
              <a:rPr lang="ru-RU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, 24 пт.</a:t>
            </a:r>
          </a:p>
        </p:txBody>
      </p:sp>
      <p:sp>
        <p:nvSpPr>
          <p:cNvPr id="9" name="Подзаголовок 2"/>
          <p:cNvSpPr txBox="1">
            <a:spLocks/>
          </p:cNvSpPr>
          <p:nvPr userDrawn="1"/>
        </p:nvSpPr>
        <p:spPr>
          <a:xfrm>
            <a:off x="2843808" y="5661248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B44EA-6A61-441B-9399-54A33483BC2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2843808" y="1484784"/>
            <a:ext cx="2303462" cy="431800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/>
                </a:solidFill>
              </a:rPr>
              <a:t>Заголовок презентации </a:t>
            </a:r>
          </a:p>
          <a:p>
            <a:r>
              <a:rPr lang="ru-RU" sz="1000" dirty="0" smtClean="0">
                <a:solidFill>
                  <a:schemeClr val="tx1"/>
                </a:solidFill>
              </a:rPr>
              <a:t>шрифт </a:t>
            </a:r>
            <a:r>
              <a:rPr lang="ru-RU" sz="1000" dirty="0" err="1" smtClean="0">
                <a:solidFill>
                  <a:schemeClr val="tx1"/>
                </a:solidFill>
              </a:rPr>
              <a:t>Arial</a:t>
            </a:r>
            <a:r>
              <a:rPr lang="ru-RU" sz="1000" dirty="0" smtClean="0">
                <a:solidFill>
                  <a:schemeClr val="tx1"/>
                </a:solidFill>
              </a:rPr>
              <a:t> 10 пт.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928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Слайд-разделитель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683568" y="2204864"/>
            <a:ext cx="3528392" cy="2304256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Слайд-разделитель </a:t>
            </a:r>
            <a:br>
              <a:rPr lang="ru-RU" dirty="0" smtClean="0"/>
            </a:br>
            <a:r>
              <a:rPr lang="ru-RU" dirty="0" smtClean="0"/>
              <a:t>Название раздела </a:t>
            </a:r>
            <a:br>
              <a:rPr lang="ru-RU" dirty="0" smtClean="0"/>
            </a:br>
            <a:r>
              <a:rPr lang="ru-RU" dirty="0" smtClean="0"/>
              <a:t>презентации</a:t>
            </a:r>
            <a:br>
              <a:rPr lang="ru-RU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, 24 пт.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66192" y="6309320"/>
            <a:ext cx="2133600" cy="365125"/>
          </a:xfrm>
        </p:spPr>
        <p:txBody>
          <a:bodyPr/>
          <a:lstStyle/>
          <a:p>
            <a:fld id="{52F389DC-9E19-4EE8-A8D3-3244F47808F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007" y="5015830"/>
            <a:ext cx="3590921" cy="1005458"/>
          </a:xfrm>
          <a:prstGeom prst="rect">
            <a:avLst/>
          </a:prstGeom>
        </p:spPr>
      </p:pic>
      <p:sp>
        <p:nvSpPr>
          <p:cNvPr id="13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1484784"/>
            <a:ext cx="2303462" cy="431800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/>
                </a:solidFill>
              </a:rPr>
              <a:t>Заголовок презентации </a:t>
            </a:r>
          </a:p>
          <a:p>
            <a:r>
              <a:rPr lang="ru-RU" sz="1000" dirty="0" smtClean="0">
                <a:solidFill>
                  <a:schemeClr val="tx1"/>
                </a:solidFill>
              </a:rPr>
              <a:t>шрифт </a:t>
            </a:r>
            <a:r>
              <a:rPr lang="ru-RU" sz="1000" dirty="0" err="1" smtClean="0">
                <a:solidFill>
                  <a:schemeClr val="tx1"/>
                </a:solidFill>
              </a:rPr>
              <a:t>Arial</a:t>
            </a:r>
            <a:r>
              <a:rPr lang="ru-RU" sz="1000" dirty="0" smtClean="0">
                <a:solidFill>
                  <a:schemeClr val="tx1"/>
                </a:solidFill>
              </a:rPr>
              <a:t> 10 пт.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144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Слайд-разделитель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3707904" y="2204864"/>
            <a:ext cx="3528392" cy="2304256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Слайд-разделитель </a:t>
            </a:r>
            <a:br>
              <a:rPr lang="ru-RU" dirty="0" smtClean="0"/>
            </a:br>
            <a:r>
              <a:rPr lang="ru-RU" dirty="0" smtClean="0"/>
              <a:t>Название раздела </a:t>
            </a:r>
            <a:br>
              <a:rPr lang="ru-RU" dirty="0" smtClean="0"/>
            </a:br>
            <a:r>
              <a:rPr lang="ru-RU" dirty="0" smtClean="0"/>
              <a:t>презентации</a:t>
            </a:r>
            <a:br>
              <a:rPr lang="ru-RU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, 24 пт.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725668" y="5296123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2E28C9B7-77DB-42B5-AD07-0761FECA3530}" type="datetime1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26.11.2020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7" name="Подзаголовок 2"/>
          <p:cNvSpPr txBox="1">
            <a:spLocks/>
          </p:cNvSpPr>
          <p:nvPr userDrawn="1"/>
        </p:nvSpPr>
        <p:spPr>
          <a:xfrm>
            <a:off x="3707904" y="6309320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3707904" y="1556792"/>
            <a:ext cx="2303462" cy="431800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/>
                </a:solidFill>
              </a:rPr>
              <a:t>Заголовок презентации </a:t>
            </a:r>
          </a:p>
          <a:p>
            <a:r>
              <a:rPr lang="ru-RU" sz="1000" dirty="0" smtClean="0">
                <a:solidFill>
                  <a:schemeClr val="tx1"/>
                </a:solidFill>
              </a:rPr>
              <a:t>шрифт </a:t>
            </a:r>
            <a:r>
              <a:rPr lang="ru-RU" sz="1000" dirty="0" err="1" smtClean="0">
                <a:solidFill>
                  <a:schemeClr val="tx1"/>
                </a:solidFill>
              </a:rPr>
              <a:t>Arial</a:t>
            </a:r>
            <a:r>
              <a:rPr lang="ru-RU" sz="1000" dirty="0" smtClean="0">
                <a:solidFill>
                  <a:schemeClr val="tx1"/>
                </a:solidFill>
              </a:rPr>
              <a:t> 10 пт.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8342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й смарт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2776"/>
            <a:ext cx="7715200" cy="792088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950" indent="-285750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6000" indent="0">
              <a:buNone/>
              <a:defRPr/>
            </a:lvl6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E7F6E1B9-6978-49A0-B769-AA0B478E901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085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й смарт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2776"/>
            <a:ext cx="3394720" cy="4536504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950" indent="-285750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6000" indent="0">
              <a:buNone/>
              <a:defRPr/>
            </a:lvl6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EFB904C4-4AB9-4D84-8905-B291CF4EBD0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9912" y="1052736"/>
            <a:ext cx="4779603" cy="5157192"/>
          </a:xfrm>
          <a:prstGeom prst="rect">
            <a:avLst/>
          </a:prstGeom>
        </p:spPr>
      </p:pic>
      <p:sp>
        <p:nvSpPr>
          <p:cNvPr id="9" name="Полилиния 8"/>
          <p:cNvSpPr/>
          <p:nvPr userDrawn="1"/>
        </p:nvSpPr>
        <p:spPr>
          <a:xfrm>
            <a:off x="4479010" y="1890793"/>
            <a:ext cx="3773837" cy="3525865"/>
          </a:xfrm>
          <a:custGeom>
            <a:avLst/>
            <a:gdLst>
              <a:gd name="connsiteX0" fmla="*/ 15498 w 3773837"/>
              <a:gd name="connsiteY0" fmla="*/ 0 h 3525865"/>
              <a:gd name="connsiteX1" fmla="*/ 3332136 w 3773837"/>
              <a:gd name="connsiteY1" fmla="*/ 0 h 3525865"/>
              <a:gd name="connsiteX2" fmla="*/ 3773837 w 3773837"/>
              <a:gd name="connsiteY2" fmla="*/ 1751309 h 3525865"/>
              <a:gd name="connsiteX3" fmla="*/ 3363132 w 3773837"/>
              <a:gd name="connsiteY3" fmla="*/ 3525865 h 3525865"/>
              <a:gd name="connsiteX4" fmla="*/ 0 w 3773837"/>
              <a:gd name="connsiteY4" fmla="*/ 3525865 h 3525865"/>
              <a:gd name="connsiteX5" fmla="*/ 418454 w 3773837"/>
              <a:gd name="connsiteY5" fmla="*/ 1720312 h 3525865"/>
              <a:gd name="connsiteX6" fmla="*/ 15498 w 3773837"/>
              <a:gd name="connsiteY6" fmla="*/ 0 h 3525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73837" h="3525865">
                <a:moveTo>
                  <a:pt x="15498" y="0"/>
                </a:moveTo>
                <a:lnTo>
                  <a:pt x="3332136" y="0"/>
                </a:lnTo>
                <a:lnTo>
                  <a:pt x="3773837" y="1751309"/>
                </a:lnTo>
                <a:lnTo>
                  <a:pt x="3363132" y="3525865"/>
                </a:lnTo>
                <a:lnTo>
                  <a:pt x="0" y="3525865"/>
                </a:lnTo>
                <a:lnTo>
                  <a:pt x="418454" y="1720312"/>
                </a:lnTo>
                <a:lnTo>
                  <a:pt x="15498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r>
              <a:rPr lang="ru-RU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Текст</a:t>
            </a:r>
            <a:endParaRPr lang="ru-RU" sz="14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621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й смарт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17209395-9309-40E7-BD11-3D5233B4DE8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9912" y="1052736"/>
            <a:ext cx="4779603" cy="5157192"/>
          </a:xfrm>
          <a:prstGeom prst="rect">
            <a:avLst/>
          </a:prstGeom>
        </p:spPr>
      </p:pic>
      <p:sp>
        <p:nvSpPr>
          <p:cNvPr id="14" name="Объект 13"/>
          <p:cNvSpPr>
            <a:spLocks noGrp="1"/>
          </p:cNvSpPr>
          <p:nvPr>
            <p:ph sz="quarter" idx="14" hasCustomPrompt="1"/>
          </p:nvPr>
        </p:nvSpPr>
        <p:spPr>
          <a:xfrm>
            <a:off x="4787900" y="1844675"/>
            <a:ext cx="3097213" cy="36004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16" name="Таблица 15"/>
          <p:cNvSpPr>
            <a:spLocks noGrp="1"/>
          </p:cNvSpPr>
          <p:nvPr>
            <p:ph type="tbl" sz="quarter" idx="15"/>
          </p:nvPr>
        </p:nvSpPr>
        <p:spPr>
          <a:xfrm>
            <a:off x="496888" y="1412875"/>
            <a:ext cx="3427412" cy="446405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26521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 фотографией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283968" y="1556792"/>
            <a:ext cx="3888432" cy="4536503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950" indent="-285750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6000" indent="0">
              <a:buNone/>
              <a:defRPr/>
            </a:lvl6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Рисунок 5"/>
          <p:cNvSpPr>
            <a:spLocks noGrp="1"/>
          </p:cNvSpPr>
          <p:nvPr>
            <p:ph type="pic" sz="quarter" idx="14"/>
          </p:nvPr>
        </p:nvSpPr>
        <p:spPr>
          <a:xfrm>
            <a:off x="496888" y="1557338"/>
            <a:ext cx="3600450" cy="360045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8200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9862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март-объект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Рисунок SmartArt 4"/>
          <p:cNvSpPr>
            <a:spLocks noGrp="1"/>
          </p:cNvSpPr>
          <p:nvPr>
            <p:ph type="dgm" sz="quarter" idx="14"/>
          </p:nvPr>
        </p:nvSpPr>
        <p:spPr>
          <a:xfrm>
            <a:off x="467544" y="1412875"/>
            <a:ext cx="7704906" cy="4752975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644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лилиния 7"/>
          <p:cNvSpPr/>
          <p:nvPr userDrawn="1"/>
        </p:nvSpPr>
        <p:spPr>
          <a:xfrm>
            <a:off x="3890075" y="1"/>
            <a:ext cx="5253925" cy="6857999"/>
          </a:xfrm>
          <a:custGeom>
            <a:avLst/>
            <a:gdLst>
              <a:gd name="connsiteX0" fmla="*/ 286718 w 5253925"/>
              <a:gd name="connsiteY0" fmla="*/ 0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86718 w 5253925"/>
              <a:gd name="connsiteY5" fmla="*/ 0 h 6873498"/>
              <a:gd name="connsiteX0" fmla="*/ 294467 w 5253925"/>
              <a:gd name="connsiteY0" fmla="*/ 15499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94467 w 5253925"/>
              <a:gd name="connsiteY5" fmla="*/ 15499 h 6873498"/>
              <a:gd name="connsiteX0" fmla="*/ 294467 w 5253925"/>
              <a:gd name="connsiteY0" fmla="*/ 0 h 6857999"/>
              <a:gd name="connsiteX1" fmla="*/ 5114440 w 5253925"/>
              <a:gd name="connsiteY1" fmla="*/ 193728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  <a:gd name="connsiteX0" fmla="*/ 294467 w 5253925"/>
              <a:gd name="connsiteY0" fmla="*/ 0 h 6857999"/>
              <a:gd name="connsiteX1" fmla="*/ 5253925 w 5253925"/>
              <a:gd name="connsiteY1" fmla="*/ 0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53925" h="6857999">
                <a:moveTo>
                  <a:pt x="294467" y="0"/>
                </a:moveTo>
                <a:lnTo>
                  <a:pt x="5253925" y="0"/>
                </a:lnTo>
                <a:lnTo>
                  <a:pt x="5253925" y="6857999"/>
                </a:lnTo>
                <a:lnTo>
                  <a:pt x="0" y="6857999"/>
                </a:lnTo>
                <a:lnTo>
                  <a:pt x="1108128" y="2069023"/>
                </a:lnTo>
                <a:lnTo>
                  <a:pt x="29446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5436096" y="1484784"/>
            <a:ext cx="3528392" cy="1470025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Заголовок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презентации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2</a:t>
            </a:r>
            <a:r>
              <a:rPr lang="en-US" dirty="0" smtClean="0"/>
              <a:t>4</a:t>
            </a:r>
            <a:r>
              <a:rPr lang="ru-RU" dirty="0" smtClean="0"/>
              <a:t> пт.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436096" y="3098825"/>
            <a:ext cx="3528392" cy="103252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 презентации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15 пт.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8124" y="5157192"/>
            <a:ext cx="3590921" cy="1005458"/>
          </a:xfrm>
          <a:prstGeom prst="rect">
            <a:avLst/>
          </a:prstGeom>
        </p:spPr>
      </p:pic>
      <p:sp>
        <p:nvSpPr>
          <p:cNvPr id="14" name="Объект 2"/>
          <p:cNvSpPr>
            <a:spLocks noGrp="1"/>
          </p:cNvSpPr>
          <p:nvPr>
            <p:ph idx="13" hasCustomPrompt="1"/>
          </p:nvPr>
        </p:nvSpPr>
        <p:spPr>
          <a:xfrm>
            <a:off x="5442171" y="548680"/>
            <a:ext cx="2304256" cy="28803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ДД.ММ.ГГГГ</a:t>
            </a:r>
          </a:p>
        </p:txBody>
      </p:sp>
    </p:spTree>
    <p:extLst>
      <p:ext uri="{BB962C8B-B14F-4D97-AF65-F5344CB8AC3E}">
        <p14:creationId xmlns:p14="http://schemas.microsoft.com/office/powerpoint/2010/main" val="4163717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а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Диаграмма 5"/>
          <p:cNvSpPr>
            <a:spLocks noGrp="1"/>
          </p:cNvSpPr>
          <p:nvPr>
            <p:ph type="chart" sz="quarter" idx="14"/>
          </p:nvPr>
        </p:nvSpPr>
        <p:spPr>
          <a:xfrm>
            <a:off x="467544" y="1412875"/>
            <a:ext cx="7704906" cy="467995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511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prstClr val="black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Таблица 4"/>
          <p:cNvSpPr>
            <a:spLocks noGrp="1"/>
          </p:cNvSpPr>
          <p:nvPr>
            <p:ph type="tbl" sz="quarter" idx="14"/>
          </p:nvPr>
        </p:nvSpPr>
        <p:spPr>
          <a:xfrm>
            <a:off x="467544" y="1412875"/>
            <a:ext cx="7704906" cy="446405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072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5436096" y="1484784"/>
            <a:ext cx="3528392" cy="1470025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Заголовок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презентации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2</a:t>
            </a:r>
            <a:r>
              <a:rPr lang="en-US" dirty="0" smtClean="0"/>
              <a:t>4</a:t>
            </a:r>
            <a:r>
              <a:rPr lang="ru-RU" dirty="0" smtClean="0"/>
              <a:t> пт.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436096" y="3098825"/>
            <a:ext cx="3528392" cy="103252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 презентации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15 пт.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8124" y="5157192"/>
            <a:ext cx="3590921" cy="1005458"/>
          </a:xfrm>
          <a:prstGeom prst="rect">
            <a:avLst/>
          </a:prstGeom>
        </p:spPr>
      </p:pic>
      <p:sp>
        <p:nvSpPr>
          <p:cNvPr id="9" name="Объект 2"/>
          <p:cNvSpPr>
            <a:spLocks noGrp="1"/>
          </p:cNvSpPr>
          <p:nvPr>
            <p:ph idx="13" hasCustomPrompt="1"/>
          </p:nvPr>
        </p:nvSpPr>
        <p:spPr>
          <a:xfrm>
            <a:off x="5442171" y="548680"/>
            <a:ext cx="2304256" cy="28803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ДД.ММ.ГГГГ</a:t>
            </a:r>
          </a:p>
        </p:txBody>
      </p:sp>
    </p:spTree>
    <p:extLst>
      <p:ext uri="{BB962C8B-B14F-4D97-AF65-F5344CB8AC3E}">
        <p14:creationId xmlns:p14="http://schemas.microsoft.com/office/powerpoint/2010/main" val="3194779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екстово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Название слайда, шрифт </a:t>
            </a:r>
            <a:r>
              <a:rPr lang="ru-RU" dirty="0" err="1" smtClean="0"/>
              <a:t>Arial</a:t>
            </a:r>
            <a:r>
              <a:rPr lang="ru-RU" dirty="0" smtClean="0"/>
              <a:t>, 2</a:t>
            </a:r>
            <a:r>
              <a:rPr lang="en-US" dirty="0" smtClean="0"/>
              <a:t>4</a:t>
            </a:r>
            <a:r>
              <a:rPr lang="ru-RU" dirty="0" smtClean="0"/>
              <a:t> </a:t>
            </a:r>
            <a:r>
              <a:rPr lang="ru-RU" dirty="0" err="1" smtClean="0"/>
              <a:t>пт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2776"/>
            <a:ext cx="7715200" cy="4680519"/>
          </a:xfrm>
        </p:spPr>
        <p:txBody>
          <a:bodyPr/>
          <a:lstStyle>
            <a:lvl1pPr>
              <a:defRPr/>
            </a:lvl1pPr>
          </a:lstStyle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Текст</a:t>
            </a: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4540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8612012" y="6554111"/>
            <a:ext cx="281409" cy="144247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 defTabSz="966201" fontAlgn="base">
              <a:lnSpc>
                <a:spcPts val="1267"/>
              </a:lnSpc>
              <a:spcBef>
                <a:spcPct val="0"/>
              </a:spcBef>
              <a:spcAft>
                <a:spcPct val="0"/>
              </a:spcAft>
              <a:defRPr/>
            </a:pPr>
            <a:fld id="{21747F3F-2E8A-4EAB-A46A-01A88D87E637}" type="slidenum">
              <a:rPr lang="en-US" sz="1200" smtClean="0">
                <a:solidFill>
                  <a:prstClr val="white">
                    <a:lumMod val="50000"/>
                  </a:prstClr>
                </a:solidFill>
                <a:latin typeface="Arial" pitchFamily="34" charset="0"/>
                <a:cs typeface="Arial" pitchFamily="34" charset="0"/>
              </a:rPr>
              <a:pPr algn="r" defTabSz="966201" fontAlgn="base">
                <a:lnSpc>
                  <a:spcPts val="1267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dirty="0">
              <a:solidFill>
                <a:prstClr val="white">
                  <a:lumMod val="50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 bwMode="auto">
          <a:xfrm>
            <a:off x="254981" y="120959"/>
            <a:ext cx="8638443" cy="554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0805" tIns="40403" rIns="80805" bIns="40403" rtlCol="0" anchor="ctr">
            <a:noAutofit/>
          </a:bodyPr>
          <a:lstStyle>
            <a:lvl1pPr>
              <a:lnSpc>
                <a:spcPct val="100000"/>
              </a:lnSpc>
              <a:defRPr lang="en-US" sz="21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 marL="0" lvl="0" defTabSz="1027874" eaLnBrk="1" fontAlgn="auto" latinLnBrk="0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153310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ключите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771800" y="1340768"/>
            <a:ext cx="4464496" cy="4752527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Заключительный текст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41553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Слайд-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 5"/>
          <p:cNvSpPr/>
          <p:nvPr userDrawn="1"/>
        </p:nvSpPr>
        <p:spPr>
          <a:xfrm>
            <a:off x="-10260" y="550518"/>
            <a:ext cx="7678604" cy="5752892"/>
          </a:xfrm>
          <a:custGeom>
            <a:avLst/>
            <a:gdLst>
              <a:gd name="connsiteX0" fmla="*/ 286718 w 5253925"/>
              <a:gd name="connsiteY0" fmla="*/ 0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86718 w 5253925"/>
              <a:gd name="connsiteY5" fmla="*/ 0 h 6873498"/>
              <a:gd name="connsiteX0" fmla="*/ 294467 w 5253925"/>
              <a:gd name="connsiteY0" fmla="*/ 15499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94467 w 5253925"/>
              <a:gd name="connsiteY5" fmla="*/ 15499 h 6873498"/>
              <a:gd name="connsiteX0" fmla="*/ 294467 w 5253925"/>
              <a:gd name="connsiteY0" fmla="*/ 0 h 6857999"/>
              <a:gd name="connsiteX1" fmla="*/ 5114440 w 5253925"/>
              <a:gd name="connsiteY1" fmla="*/ 193728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  <a:gd name="connsiteX0" fmla="*/ 294467 w 5253925"/>
              <a:gd name="connsiteY0" fmla="*/ 0 h 6857999"/>
              <a:gd name="connsiteX1" fmla="*/ 5253925 w 5253925"/>
              <a:gd name="connsiteY1" fmla="*/ 0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  <a:gd name="connsiteX0" fmla="*/ 4207789 w 9167247"/>
              <a:gd name="connsiteY0" fmla="*/ 0 h 6857999"/>
              <a:gd name="connsiteX1" fmla="*/ 0 w 9167247"/>
              <a:gd name="connsiteY1" fmla="*/ 0 h 6857999"/>
              <a:gd name="connsiteX2" fmla="*/ 9167247 w 9167247"/>
              <a:gd name="connsiteY2" fmla="*/ 6857999 h 6857999"/>
              <a:gd name="connsiteX3" fmla="*/ 3913322 w 9167247"/>
              <a:gd name="connsiteY3" fmla="*/ 6857999 h 6857999"/>
              <a:gd name="connsiteX4" fmla="*/ 5021450 w 9167247"/>
              <a:gd name="connsiteY4" fmla="*/ 2069023 h 6857999"/>
              <a:gd name="connsiteX5" fmla="*/ 4207789 w 9167247"/>
              <a:gd name="connsiteY5" fmla="*/ 0 h 6857999"/>
              <a:gd name="connsiteX0" fmla="*/ 4207789 w 5021450"/>
              <a:gd name="connsiteY0" fmla="*/ 0 h 6873497"/>
              <a:gd name="connsiteX1" fmla="*/ 0 w 5021450"/>
              <a:gd name="connsiteY1" fmla="*/ 0 h 6873497"/>
              <a:gd name="connsiteX2" fmla="*/ 15498 w 5021450"/>
              <a:gd name="connsiteY2" fmla="*/ 6873497 h 6873497"/>
              <a:gd name="connsiteX3" fmla="*/ 3913322 w 5021450"/>
              <a:gd name="connsiteY3" fmla="*/ 6857999 h 6873497"/>
              <a:gd name="connsiteX4" fmla="*/ 5021450 w 5021450"/>
              <a:gd name="connsiteY4" fmla="*/ 2069023 h 6873497"/>
              <a:gd name="connsiteX5" fmla="*/ 4207789 w 5021450"/>
              <a:gd name="connsiteY5" fmla="*/ 0 h 6873497"/>
              <a:gd name="connsiteX0" fmla="*/ 7722556 w 8536217"/>
              <a:gd name="connsiteY0" fmla="*/ 0 h 6873497"/>
              <a:gd name="connsiteX1" fmla="*/ 0 w 8536217"/>
              <a:gd name="connsiteY1" fmla="*/ 9246 h 6873497"/>
              <a:gd name="connsiteX2" fmla="*/ 3530265 w 8536217"/>
              <a:gd name="connsiteY2" fmla="*/ 6873497 h 6873497"/>
              <a:gd name="connsiteX3" fmla="*/ 7428089 w 8536217"/>
              <a:gd name="connsiteY3" fmla="*/ 6857999 h 6873497"/>
              <a:gd name="connsiteX4" fmla="*/ 8536217 w 8536217"/>
              <a:gd name="connsiteY4" fmla="*/ 2069023 h 6873497"/>
              <a:gd name="connsiteX5" fmla="*/ 7722556 w 8536217"/>
              <a:gd name="connsiteY5" fmla="*/ 0 h 6873497"/>
              <a:gd name="connsiteX0" fmla="*/ 7722556 w 8536217"/>
              <a:gd name="connsiteY0" fmla="*/ 0 h 6864251"/>
              <a:gd name="connsiteX1" fmla="*/ 0 w 8536217"/>
              <a:gd name="connsiteY1" fmla="*/ 9246 h 6864251"/>
              <a:gd name="connsiteX2" fmla="*/ 6416 w 8536217"/>
              <a:gd name="connsiteY2" fmla="*/ 6864251 h 6864251"/>
              <a:gd name="connsiteX3" fmla="*/ 7428089 w 8536217"/>
              <a:gd name="connsiteY3" fmla="*/ 6857999 h 6864251"/>
              <a:gd name="connsiteX4" fmla="*/ 8536217 w 8536217"/>
              <a:gd name="connsiteY4" fmla="*/ 2069023 h 6864251"/>
              <a:gd name="connsiteX5" fmla="*/ 7722556 w 8536217"/>
              <a:gd name="connsiteY5" fmla="*/ 0 h 6864251"/>
              <a:gd name="connsiteX0" fmla="*/ 7722556 w 8536217"/>
              <a:gd name="connsiteY0" fmla="*/ 0 h 6857999"/>
              <a:gd name="connsiteX1" fmla="*/ 0 w 8536217"/>
              <a:gd name="connsiteY1" fmla="*/ 9246 h 6857999"/>
              <a:gd name="connsiteX2" fmla="*/ 15497 w 8536217"/>
              <a:gd name="connsiteY2" fmla="*/ 6836513 h 6857999"/>
              <a:gd name="connsiteX3" fmla="*/ 7428089 w 8536217"/>
              <a:gd name="connsiteY3" fmla="*/ 6857999 h 6857999"/>
              <a:gd name="connsiteX4" fmla="*/ 8536217 w 8536217"/>
              <a:gd name="connsiteY4" fmla="*/ 2069023 h 6857999"/>
              <a:gd name="connsiteX5" fmla="*/ 7722556 w 8536217"/>
              <a:gd name="connsiteY5" fmla="*/ 0 h 6857999"/>
              <a:gd name="connsiteX0" fmla="*/ 7722556 w 8536217"/>
              <a:gd name="connsiteY0" fmla="*/ 0 h 6857999"/>
              <a:gd name="connsiteX1" fmla="*/ 0 w 8536217"/>
              <a:gd name="connsiteY1" fmla="*/ 9246 h 6857999"/>
              <a:gd name="connsiteX2" fmla="*/ 15497 w 8536217"/>
              <a:gd name="connsiteY2" fmla="*/ 6845759 h 6857999"/>
              <a:gd name="connsiteX3" fmla="*/ 7428089 w 8536217"/>
              <a:gd name="connsiteY3" fmla="*/ 6857999 h 6857999"/>
              <a:gd name="connsiteX4" fmla="*/ 8536217 w 8536217"/>
              <a:gd name="connsiteY4" fmla="*/ 2069023 h 6857999"/>
              <a:gd name="connsiteX5" fmla="*/ 7722556 w 8536217"/>
              <a:gd name="connsiteY5" fmla="*/ 0 h 6857999"/>
              <a:gd name="connsiteX0" fmla="*/ 7722556 w 8536217"/>
              <a:gd name="connsiteY0" fmla="*/ 0 h 6857999"/>
              <a:gd name="connsiteX1" fmla="*/ 0 w 8536217"/>
              <a:gd name="connsiteY1" fmla="*/ 9246 h 6857999"/>
              <a:gd name="connsiteX2" fmla="*/ 15497 w 8536217"/>
              <a:gd name="connsiteY2" fmla="*/ 6845759 h 6857999"/>
              <a:gd name="connsiteX3" fmla="*/ 7428089 w 8536217"/>
              <a:gd name="connsiteY3" fmla="*/ 6857999 h 6857999"/>
              <a:gd name="connsiteX4" fmla="*/ 8536217 w 8536217"/>
              <a:gd name="connsiteY4" fmla="*/ 2069023 h 6857999"/>
              <a:gd name="connsiteX5" fmla="*/ 7722556 w 8536217"/>
              <a:gd name="connsiteY5" fmla="*/ 0 h 6857999"/>
              <a:gd name="connsiteX0" fmla="*/ 7722556 w 8536217"/>
              <a:gd name="connsiteY0" fmla="*/ 0 h 6873498"/>
              <a:gd name="connsiteX1" fmla="*/ 0 w 8536217"/>
              <a:gd name="connsiteY1" fmla="*/ 9246 h 6873498"/>
              <a:gd name="connsiteX2" fmla="*/ 15497 w 8536217"/>
              <a:gd name="connsiteY2" fmla="*/ 6873498 h 6873498"/>
              <a:gd name="connsiteX3" fmla="*/ 7428089 w 8536217"/>
              <a:gd name="connsiteY3" fmla="*/ 6857999 h 6873498"/>
              <a:gd name="connsiteX4" fmla="*/ 8536217 w 8536217"/>
              <a:gd name="connsiteY4" fmla="*/ 2069023 h 6873498"/>
              <a:gd name="connsiteX5" fmla="*/ 7722556 w 8536217"/>
              <a:gd name="connsiteY5" fmla="*/ 0 h 6873498"/>
              <a:gd name="connsiteX0" fmla="*/ 8185741 w 8999402"/>
              <a:gd name="connsiteY0" fmla="*/ 0 h 6873498"/>
              <a:gd name="connsiteX1" fmla="*/ 0 w 8999402"/>
              <a:gd name="connsiteY1" fmla="*/ 0 h 6873498"/>
              <a:gd name="connsiteX2" fmla="*/ 478682 w 8999402"/>
              <a:gd name="connsiteY2" fmla="*/ 6873498 h 6873498"/>
              <a:gd name="connsiteX3" fmla="*/ 7891274 w 8999402"/>
              <a:gd name="connsiteY3" fmla="*/ 6857999 h 6873498"/>
              <a:gd name="connsiteX4" fmla="*/ 8999402 w 8999402"/>
              <a:gd name="connsiteY4" fmla="*/ 2069023 h 6873498"/>
              <a:gd name="connsiteX5" fmla="*/ 8185741 w 8999402"/>
              <a:gd name="connsiteY5" fmla="*/ 0 h 6873498"/>
              <a:gd name="connsiteX0" fmla="*/ 8185741 w 8999402"/>
              <a:gd name="connsiteY0" fmla="*/ 0 h 6873498"/>
              <a:gd name="connsiteX1" fmla="*/ 0 w 8999402"/>
              <a:gd name="connsiteY1" fmla="*/ 0 h 6873498"/>
              <a:gd name="connsiteX2" fmla="*/ 6413 w 8999402"/>
              <a:gd name="connsiteY2" fmla="*/ 6873498 h 6873498"/>
              <a:gd name="connsiteX3" fmla="*/ 7891274 w 8999402"/>
              <a:gd name="connsiteY3" fmla="*/ 6857999 h 6873498"/>
              <a:gd name="connsiteX4" fmla="*/ 8999402 w 8999402"/>
              <a:gd name="connsiteY4" fmla="*/ 2069023 h 6873498"/>
              <a:gd name="connsiteX5" fmla="*/ 8185741 w 8999402"/>
              <a:gd name="connsiteY5" fmla="*/ 0 h 6873498"/>
              <a:gd name="connsiteX0" fmla="*/ 8185741 w 8999402"/>
              <a:gd name="connsiteY0" fmla="*/ 0 h 6864252"/>
              <a:gd name="connsiteX1" fmla="*/ 0 w 8999402"/>
              <a:gd name="connsiteY1" fmla="*/ 0 h 6864252"/>
              <a:gd name="connsiteX2" fmla="*/ 6413 w 8999402"/>
              <a:gd name="connsiteY2" fmla="*/ 6864252 h 6864252"/>
              <a:gd name="connsiteX3" fmla="*/ 7891274 w 8999402"/>
              <a:gd name="connsiteY3" fmla="*/ 6857999 h 6864252"/>
              <a:gd name="connsiteX4" fmla="*/ 8999402 w 8999402"/>
              <a:gd name="connsiteY4" fmla="*/ 2069023 h 6864252"/>
              <a:gd name="connsiteX5" fmla="*/ 8185741 w 8999402"/>
              <a:gd name="connsiteY5" fmla="*/ 0 h 6864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999402" h="6864252">
                <a:moveTo>
                  <a:pt x="8185741" y="0"/>
                </a:moveTo>
                <a:lnTo>
                  <a:pt x="0" y="0"/>
                </a:lnTo>
                <a:cubicBezTo>
                  <a:pt x="2139" y="2285002"/>
                  <a:pt x="4274" y="4579250"/>
                  <a:pt x="6413" y="6864252"/>
                </a:cubicBezTo>
                <a:lnTo>
                  <a:pt x="7891274" y="6857999"/>
                </a:lnTo>
                <a:lnTo>
                  <a:pt x="8999402" y="2069023"/>
                </a:lnTo>
                <a:lnTo>
                  <a:pt x="8185741" y="0"/>
                </a:lnTo>
                <a:close/>
              </a:path>
            </a:pathLst>
          </a:custGeom>
          <a:solidFill>
            <a:srgbClr val="000000">
              <a:alpha val="1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843808" y="2204864"/>
            <a:ext cx="3528392" cy="2304256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Слайд-разделитель </a:t>
            </a:r>
            <a:br>
              <a:rPr lang="ru-RU" dirty="0" smtClean="0"/>
            </a:br>
            <a:r>
              <a:rPr lang="ru-RU" dirty="0" smtClean="0"/>
              <a:t>Название раздела </a:t>
            </a:r>
            <a:br>
              <a:rPr lang="ru-RU" dirty="0" smtClean="0"/>
            </a:br>
            <a:r>
              <a:rPr lang="ru-RU" dirty="0" smtClean="0"/>
              <a:t>презентации</a:t>
            </a:r>
            <a:br>
              <a:rPr lang="ru-RU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, 24 пт.</a:t>
            </a:r>
          </a:p>
        </p:txBody>
      </p:sp>
      <p:sp>
        <p:nvSpPr>
          <p:cNvPr id="9" name="Подзаголовок 2"/>
          <p:cNvSpPr txBox="1">
            <a:spLocks/>
          </p:cNvSpPr>
          <p:nvPr userDrawn="1"/>
        </p:nvSpPr>
        <p:spPr>
          <a:xfrm>
            <a:off x="2843808" y="5661248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B44EA-6A61-441B-9399-54A33483BC2E}" type="datetime1">
              <a:rPr lang="ru-RU" smtClean="0"/>
              <a:t>26.11.2020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2843808" y="1484784"/>
            <a:ext cx="2303462" cy="431800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/>
                </a:solidFill>
              </a:rPr>
              <a:t>Заголовок презентации </a:t>
            </a:r>
          </a:p>
          <a:p>
            <a:r>
              <a:rPr lang="ru-RU" sz="1000" dirty="0" smtClean="0">
                <a:solidFill>
                  <a:schemeClr val="tx1"/>
                </a:solidFill>
              </a:rPr>
              <a:t>шрифт </a:t>
            </a:r>
            <a:r>
              <a:rPr lang="ru-RU" sz="1000" dirty="0" err="1" smtClean="0">
                <a:solidFill>
                  <a:schemeClr val="tx1"/>
                </a:solidFill>
              </a:rPr>
              <a:t>Arial</a:t>
            </a:r>
            <a:r>
              <a:rPr lang="ru-RU" sz="1000" dirty="0" smtClean="0">
                <a:solidFill>
                  <a:schemeClr val="tx1"/>
                </a:solidFill>
              </a:rPr>
              <a:t> 10 пт.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9095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Слайд-разделитель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683568" y="2204864"/>
            <a:ext cx="3528392" cy="2304256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Слайд-разделитель </a:t>
            </a:r>
            <a:br>
              <a:rPr lang="ru-RU" dirty="0" smtClean="0"/>
            </a:br>
            <a:r>
              <a:rPr lang="ru-RU" dirty="0" smtClean="0"/>
              <a:t>Название раздела </a:t>
            </a:r>
            <a:br>
              <a:rPr lang="ru-RU" dirty="0" smtClean="0"/>
            </a:br>
            <a:r>
              <a:rPr lang="ru-RU" dirty="0" smtClean="0"/>
              <a:t>презентации</a:t>
            </a:r>
            <a:br>
              <a:rPr lang="ru-RU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, 24 пт.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66192" y="6309320"/>
            <a:ext cx="2133600" cy="365125"/>
          </a:xfrm>
        </p:spPr>
        <p:txBody>
          <a:bodyPr/>
          <a:lstStyle/>
          <a:p>
            <a:fld id="{52F389DC-9E19-4EE8-A8D3-3244F47808F8}" type="datetime1">
              <a:rPr lang="ru-RU" smtClean="0"/>
              <a:t>26.11.2020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007" y="5015830"/>
            <a:ext cx="3590921" cy="1005458"/>
          </a:xfrm>
          <a:prstGeom prst="rect">
            <a:avLst/>
          </a:prstGeom>
        </p:spPr>
      </p:pic>
      <p:sp>
        <p:nvSpPr>
          <p:cNvPr id="13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1484784"/>
            <a:ext cx="2303462" cy="431800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/>
                </a:solidFill>
              </a:rPr>
              <a:t>Заголовок презентации </a:t>
            </a:r>
          </a:p>
          <a:p>
            <a:r>
              <a:rPr lang="ru-RU" sz="1000" dirty="0" smtClean="0">
                <a:solidFill>
                  <a:schemeClr val="tx1"/>
                </a:solidFill>
              </a:rPr>
              <a:t>шрифт </a:t>
            </a:r>
            <a:r>
              <a:rPr lang="ru-RU" sz="1000" dirty="0" err="1" smtClean="0">
                <a:solidFill>
                  <a:schemeClr val="tx1"/>
                </a:solidFill>
              </a:rPr>
              <a:t>Arial</a:t>
            </a:r>
            <a:r>
              <a:rPr lang="ru-RU" sz="1000" dirty="0" smtClean="0">
                <a:solidFill>
                  <a:schemeClr val="tx1"/>
                </a:solidFill>
              </a:rPr>
              <a:t> 10 пт.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9829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Слайд-разделитель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3707904" y="2204864"/>
            <a:ext cx="3528392" cy="2304256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Слайд-разделитель </a:t>
            </a:r>
            <a:br>
              <a:rPr lang="ru-RU" dirty="0" smtClean="0"/>
            </a:br>
            <a:r>
              <a:rPr lang="ru-RU" dirty="0" smtClean="0"/>
              <a:t>Название раздела </a:t>
            </a:r>
            <a:br>
              <a:rPr lang="ru-RU" dirty="0" smtClean="0"/>
            </a:br>
            <a:r>
              <a:rPr lang="ru-RU" dirty="0" smtClean="0"/>
              <a:t>презентации</a:t>
            </a:r>
            <a:br>
              <a:rPr lang="ru-RU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, 24 пт.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725668" y="5296123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2E28C9B7-77DB-42B5-AD07-0761FECA3530}" type="datetime1">
              <a:rPr lang="ru-RU" smtClean="0"/>
              <a:t>26.11.2020</a:t>
            </a:fld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Подзаголовок 2"/>
          <p:cNvSpPr txBox="1">
            <a:spLocks/>
          </p:cNvSpPr>
          <p:nvPr userDrawn="1"/>
        </p:nvSpPr>
        <p:spPr>
          <a:xfrm>
            <a:off x="3707904" y="6309320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3707904" y="1556792"/>
            <a:ext cx="2303462" cy="431800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/>
                </a:solidFill>
              </a:rPr>
              <a:t>Заголовок презентации </a:t>
            </a:r>
          </a:p>
          <a:p>
            <a:r>
              <a:rPr lang="ru-RU" sz="1000" dirty="0" smtClean="0">
                <a:solidFill>
                  <a:schemeClr val="tx1"/>
                </a:solidFill>
              </a:rPr>
              <a:t>шрифт </a:t>
            </a:r>
            <a:r>
              <a:rPr lang="ru-RU" sz="1000" dirty="0" err="1" smtClean="0">
                <a:solidFill>
                  <a:schemeClr val="tx1"/>
                </a:solidFill>
              </a:rPr>
              <a:t>Arial</a:t>
            </a:r>
            <a:r>
              <a:rPr lang="ru-RU" sz="1000" dirty="0" smtClean="0">
                <a:solidFill>
                  <a:schemeClr val="tx1"/>
                </a:solidFill>
              </a:rPr>
              <a:t> 10 пт.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571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й смарт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2776"/>
            <a:ext cx="7715200" cy="792088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950" indent="-285750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6000" indent="0">
              <a:buNone/>
              <a:defRPr/>
            </a:lvl6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E7F6E1B9-6978-49A0-B769-AA0B478E9013}" type="datetime1">
              <a:rPr lang="ru-RU" smtClean="0"/>
              <a:t>26.11.2020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700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й смарт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2776"/>
            <a:ext cx="3394720" cy="4536504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950" indent="-285750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6000" indent="0">
              <a:buNone/>
              <a:defRPr/>
            </a:lvl6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EFB904C4-4AB9-4D84-8905-B291CF4EBD02}" type="datetime1">
              <a:rPr lang="ru-RU" smtClean="0"/>
              <a:t>26.11.2020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9912" y="1052736"/>
            <a:ext cx="4779603" cy="5157192"/>
          </a:xfrm>
          <a:prstGeom prst="rect">
            <a:avLst/>
          </a:prstGeom>
        </p:spPr>
      </p:pic>
      <p:sp>
        <p:nvSpPr>
          <p:cNvPr id="9" name="Полилиния 8"/>
          <p:cNvSpPr/>
          <p:nvPr userDrawn="1"/>
        </p:nvSpPr>
        <p:spPr>
          <a:xfrm>
            <a:off x="4479010" y="1890793"/>
            <a:ext cx="3773837" cy="3525865"/>
          </a:xfrm>
          <a:custGeom>
            <a:avLst/>
            <a:gdLst>
              <a:gd name="connsiteX0" fmla="*/ 15498 w 3773837"/>
              <a:gd name="connsiteY0" fmla="*/ 0 h 3525865"/>
              <a:gd name="connsiteX1" fmla="*/ 3332136 w 3773837"/>
              <a:gd name="connsiteY1" fmla="*/ 0 h 3525865"/>
              <a:gd name="connsiteX2" fmla="*/ 3773837 w 3773837"/>
              <a:gd name="connsiteY2" fmla="*/ 1751309 h 3525865"/>
              <a:gd name="connsiteX3" fmla="*/ 3363132 w 3773837"/>
              <a:gd name="connsiteY3" fmla="*/ 3525865 h 3525865"/>
              <a:gd name="connsiteX4" fmla="*/ 0 w 3773837"/>
              <a:gd name="connsiteY4" fmla="*/ 3525865 h 3525865"/>
              <a:gd name="connsiteX5" fmla="*/ 418454 w 3773837"/>
              <a:gd name="connsiteY5" fmla="*/ 1720312 h 3525865"/>
              <a:gd name="connsiteX6" fmla="*/ 15498 w 3773837"/>
              <a:gd name="connsiteY6" fmla="*/ 0 h 3525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73837" h="3525865">
                <a:moveTo>
                  <a:pt x="15498" y="0"/>
                </a:moveTo>
                <a:lnTo>
                  <a:pt x="3332136" y="0"/>
                </a:lnTo>
                <a:lnTo>
                  <a:pt x="3773837" y="1751309"/>
                </a:lnTo>
                <a:lnTo>
                  <a:pt x="3363132" y="3525865"/>
                </a:lnTo>
                <a:lnTo>
                  <a:pt x="0" y="3525865"/>
                </a:lnTo>
                <a:lnTo>
                  <a:pt x="418454" y="1720312"/>
                </a:lnTo>
                <a:lnTo>
                  <a:pt x="15498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Текст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1475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й смарт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17209395-9309-40E7-BD11-3D5233B4DE8A}" type="datetime1">
              <a:rPr lang="ru-RU" smtClean="0"/>
              <a:t>26.11.2020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9912" y="1052736"/>
            <a:ext cx="4779603" cy="5157192"/>
          </a:xfrm>
          <a:prstGeom prst="rect">
            <a:avLst/>
          </a:prstGeom>
        </p:spPr>
      </p:pic>
      <p:sp>
        <p:nvSpPr>
          <p:cNvPr id="14" name="Объект 13"/>
          <p:cNvSpPr>
            <a:spLocks noGrp="1"/>
          </p:cNvSpPr>
          <p:nvPr>
            <p:ph sz="quarter" idx="14" hasCustomPrompt="1"/>
          </p:nvPr>
        </p:nvSpPr>
        <p:spPr>
          <a:xfrm>
            <a:off x="4787900" y="1844675"/>
            <a:ext cx="3097213" cy="36004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16" name="Таблица 15"/>
          <p:cNvSpPr>
            <a:spLocks noGrp="1"/>
          </p:cNvSpPr>
          <p:nvPr>
            <p:ph type="tbl" sz="quarter" idx="15"/>
          </p:nvPr>
        </p:nvSpPr>
        <p:spPr>
          <a:xfrm>
            <a:off x="496888" y="1412875"/>
            <a:ext cx="3427412" cy="446405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25111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19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6F5B6-0779-414D-AD4B-2629AC442E8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D1AC2-DB3A-44E5-BAA1-B1713F77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849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49" r:id="rId2"/>
    <p:sldLayoutId id="2147483660" r:id="rId3"/>
    <p:sldLayoutId id="2147483662" r:id="rId4"/>
    <p:sldLayoutId id="2147483663" r:id="rId5"/>
    <p:sldLayoutId id="2147483664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6" r:id="rId14"/>
    <p:sldLayoutId id="2147483693" r:id="rId15"/>
    <p:sldLayoutId id="2147483696" r:id="rId16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6F5B6-0779-414D-AD4B-2629AC442E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D1AC2-DB3A-44E5-BAA1-B1713F7756A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617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  <p:sldLayoutId id="2147483715" r:id="rId18"/>
    <p:sldLayoutId id="2147483716" r:id="rId19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b03voa\Desktop\WORK\Фирменный стиль\Шаблоны презентации\Картинки для презы\phon1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79" b="6279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5661645" y="2204864"/>
            <a:ext cx="3528392" cy="1470025"/>
          </a:xfrm>
        </p:spPr>
        <p:txBody>
          <a:bodyPr/>
          <a:lstStyle/>
          <a:p>
            <a:r>
              <a:rPr lang="ru-RU" dirty="0" smtClean="0">
                <a:solidFill>
                  <a:srgbClr val="4D4D4D"/>
                </a:solidFill>
              </a:rPr>
              <a:t>Кредиты на развитие бизнеса для самозанятых</a:t>
            </a:r>
            <a:endParaRPr lang="ru-RU" dirty="0">
              <a:solidFill>
                <a:srgbClr val="4D4D4D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3317" y="452640"/>
            <a:ext cx="3850683" cy="128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52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2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5914999" cy="868958"/>
          </a:xfrm>
        </p:spPr>
        <p:txBody>
          <a:bodyPr/>
          <a:lstStyle/>
          <a:p>
            <a:pPr algn="l"/>
            <a:r>
              <a:rPr lang="ru-RU" sz="3600" dirty="0" smtClean="0">
                <a:latin typeface="Arial" pitchFamily="34" charset="0"/>
                <a:cs typeface="Arial" pitchFamily="34" charset="0"/>
              </a:rPr>
              <a:t>О Банке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Дуга 50"/>
          <p:cNvSpPr/>
          <p:nvPr/>
        </p:nvSpPr>
        <p:spPr>
          <a:xfrm rot="5075208">
            <a:off x="-929388" y="-2901500"/>
            <a:ext cx="6293850" cy="11765965"/>
          </a:xfrm>
          <a:prstGeom prst="arc">
            <a:avLst>
              <a:gd name="adj1" fmla="val 16191711"/>
              <a:gd name="adj2" fmla="val 1229268"/>
            </a:avLst>
          </a:prstGeom>
          <a:ln>
            <a:solidFill>
              <a:srgbClr val="FF0000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52" name="Овал 51"/>
          <p:cNvSpPr/>
          <p:nvPr/>
        </p:nvSpPr>
        <p:spPr>
          <a:xfrm>
            <a:off x="1331640" y="6119465"/>
            <a:ext cx="108000" cy="108000"/>
          </a:xfrm>
          <a:prstGeom prst="ellipse">
            <a:avLst/>
          </a:prstGeom>
          <a:solidFill>
            <a:schemeClr val="bg1"/>
          </a:solidFill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3" name="Овал 52"/>
          <p:cNvSpPr/>
          <p:nvPr/>
        </p:nvSpPr>
        <p:spPr>
          <a:xfrm>
            <a:off x="7848376" y="3311950"/>
            <a:ext cx="108000" cy="108000"/>
          </a:xfrm>
          <a:prstGeom prst="ellipse">
            <a:avLst/>
          </a:prstGeom>
          <a:solidFill>
            <a:schemeClr val="bg1"/>
          </a:solidFill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4" name="Овал 53"/>
          <p:cNvSpPr/>
          <p:nvPr/>
        </p:nvSpPr>
        <p:spPr>
          <a:xfrm>
            <a:off x="6984280" y="4355281"/>
            <a:ext cx="108000" cy="108000"/>
          </a:xfrm>
          <a:prstGeom prst="ellipse">
            <a:avLst/>
          </a:prstGeom>
          <a:solidFill>
            <a:schemeClr val="bg1"/>
          </a:solidFill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5" name="Овал 54"/>
          <p:cNvSpPr/>
          <p:nvPr/>
        </p:nvSpPr>
        <p:spPr>
          <a:xfrm>
            <a:off x="6048176" y="5005470"/>
            <a:ext cx="108000" cy="108000"/>
          </a:xfrm>
          <a:prstGeom prst="ellipse">
            <a:avLst/>
          </a:prstGeom>
          <a:solidFill>
            <a:schemeClr val="bg1"/>
          </a:solidFill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6" name="Овал 55"/>
          <p:cNvSpPr/>
          <p:nvPr/>
        </p:nvSpPr>
        <p:spPr>
          <a:xfrm>
            <a:off x="4968056" y="5480918"/>
            <a:ext cx="108000" cy="108000"/>
          </a:xfrm>
          <a:prstGeom prst="ellipse">
            <a:avLst/>
          </a:prstGeom>
          <a:solidFill>
            <a:schemeClr val="bg1"/>
          </a:solidFill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7" name="Овал 56"/>
          <p:cNvSpPr/>
          <p:nvPr/>
        </p:nvSpPr>
        <p:spPr>
          <a:xfrm>
            <a:off x="3275856" y="5956399"/>
            <a:ext cx="108000" cy="108000"/>
          </a:xfrm>
          <a:prstGeom prst="ellipse">
            <a:avLst/>
          </a:prstGeom>
          <a:solidFill>
            <a:schemeClr val="bg1"/>
          </a:solidFill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1331640" y="6335489"/>
            <a:ext cx="12601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1999</a:t>
            </a:r>
            <a:endParaRPr lang="ru-RU" sz="1100" b="1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239852" y="6047457"/>
            <a:ext cx="12601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2004</a:t>
            </a:r>
            <a:endParaRPr lang="ru-RU" sz="1100" b="1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4932040" y="5615409"/>
            <a:ext cx="12601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2013</a:t>
            </a:r>
            <a:endParaRPr lang="ru-RU" sz="1100" b="1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012160" y="5111353"/>
            <a:ext cx="12601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2016</a:t>
            </a:r>
            <a:endParaRPr lang="ru-RU" sz="1100" b="1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7056276" y="4300317"/>
            <a:ext cx="12601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2017</a:t>
            </a:r>
            <a:endParaRPr lang="ru-RU" sz="1100" b="1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7920372" y="3050012"/>
            <a:ext cx="12601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2019</a:t>
            </a:r>
            <a:endParaRPr lang="ru-RU" sz="1100" b="1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395536" y="5669050"/>
            <a:ext cx="15121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1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Учреждено</a:t>
            </a:r>
          </a:p>
          <a:p>
            <a:pPr algn="r"/>
            <a:r>
              <a:rPr lang="ru-RU" sz="11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АО «МСП Банк»</a:t>
            </a:r>
            <a:endParaRPr lang="ru-RU" sz="11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979712" y="5401923"/>
            <a:ext cx="203981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Реализует государственную программу финансовой поддержки МСП</a:t>
            </a:r>
            <a:endParaRPr lang="ru-RU" sz="11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4139952" y="4824118"/>
            <a:ext cx="172819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Реализует гарантийную поддержку МСП</a:t>
            </a:r>
            <a:endParaRPr lang="ru-RU" sz="11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292080" y="4209145"/>
            <a:ext cx="14610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Участник национальной гарантийной системы</a:t>
            </a:r>
            <a:endParaRPr lang="ru-RU" sz="11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5196483" y="3744362"/>
            <a:ext cx="203981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1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Осуществляет кредитование МСП</a:t>
            </a:r>
            <a:endParaRPr lang="ru-RU" sz="11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5496309" y="3066309"/>
            <a:ext cx="22440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1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Участвует в реализации Национального проекта МСП</a:t>
            </a:r>
            <a:endParaRPr lang="ru-RU" sz="11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8028384" y="2620690"/>
            <a:ext cx="108000" cy="108000"/>
          </a:xfrm>
          <a:prstGeom prst="ellipse">
            <a:avLst/>
          </a:prstGeom>
          <a:solidFill>
            <a:schemeClr val="bg1"/>
          </a:solidFill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051005" y="2375302"/>
            <a:ext cx="12601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2020</a:t>
            </a:r>
            <a:endParaRPr lang="ru-RU" sz="1100" b="1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712333" y="2375049"/>
            <a:ext cx="22440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1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Участвует в антикризисных мерах поддержки МСП</a:t>
            </a:r>
            <a:endParaRPr lang="ru-RU" sz="11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51520" y="1260860"/>
            <a:ext cx="7776864" cy="1008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МСП Банк </a:t>
            </a:r>
            <a:r>
              <a:rPr lang="ru-RU" sz="11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- дочерняя организация АО «Корпорация «МСП»  - института развития в сфере поддержки малого и среднего </a:t>
            </a:r>
            <a:r>
              <a:rPr lang="ru-RU" sz="11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предпринимательства</a:t>
            </a:r>
            <a:r>
              <a:rPr lang="en-US" sz="11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100" dirty="0" smtClean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  <a:p>
            <a:endParaRPr lang="ru-RU" sz="11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1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Банк </a:t>
            </a:r>
            <a:r>
              <a:rPr lang="ru-RU" sz="11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видит своей миссией, с одной стороны, продолжение финансовой поддержки малого и среднего предпринимательства, в первую очередь - сегментов, входящих в число приоритетов Корпорации МСП и государства, с другой стороны – задание новых современных стандартов на рынке финансирования МСП путем внедрения </a:t>
            </a:r>
            <a:r>
              <a:rPr lang="ru-RU" sz="11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передовых</a:t>
            </a:r>
            <a:r>
              <a:rPr lang="en-US" sz="11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11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технологий </a:t>
            </a:r>
            <a:r>
              <a:rPr lang="ru-RU" sz="11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и решений, повышения качества обслуживания, предложения полного спектра услуг</a:t>
            </a:r>
            <a:endParaRPr lang="ru-RU" sz="1100" dirty="0" smtClean="0">
              <a:solidFill>
                <a:srgbClr val="1F497D">
                  <a:lumMod val="60000"/>
                  <a:lumOff val="4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endParaRPr lang="ru-RU" sz="1100" dirty="0">
              <a:solidFill>
                <a:srgbClr val="1F497D">
                  <a:lumMod val="60000"/>
                  <a:lumOff val="4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51520" y="2474019"/>
            <a:ext cx="5132553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sz="11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Банк с универсальной лицензией (Лицензия </a:t>
            </a:r>
            <a:r>
              <a:rPr lang="ru-RU" sz="11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Банка России на осуществление банковских операций выдана Банку </a:t>
            </a:r>
            <a:r>
              <a:rPr lang="ru-RU" sz="11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25.01.2000)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sz="11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Участник рынка ценных бумаг </a:t>
            </a:r>
            <a:r>
              <a:rPr lang="ru-RU" sz="11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(Лицензии</a:t>
            </a:r>
            <a:r>
              <a:rPr lang="ru-RU" sz="11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 профессионального участника рынка ценных </a:t>
            </a:r>
            <a:r>
              <a:rPr lang="ru-RU" sz="11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бумаг)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sz="11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Рейтинги ведущих агентств: </a:t>
            </a:r>
          </a:p>
          <a:p>
            <a:pPr marL="285750" indent="428625">
              <a:buFont typeface="Wingdings" panose="05000000000000000000" pitchFamily="2" charset="2"/>
              <a:buChar char="§"/>
            </a:pPr>
            <a:r>
              <a:rPr lang="ru-RU" sz="11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А+ (</a:t>
            </a:r>
            <a:r>
              <a:rPr lang="en-US" sz="11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RU</a:t>
            </a:r>
            <a:r>
              <a:rPr lang="en-US" sz="11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sz="11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Прогноз «Стабильный» (АКРА)</a:t>
            </a:r>
          </a:p>
          <a:p>
            <a:pPr marL="285750" lvl="1" indent="428625">
              <a:buFont typeface="Wingdings" panose="05000000000000000000" pitchFamily="2" charset="2"/>
              <a:buChar char="§"/>
            </a:pPr>
            <a:r>
              <a:rPr lang="en-US" sz="1100" dirty="0" err="1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ruA</a:t>
            </a:r>
            <a:r>
              <a:rPr lang="en-US" sz="11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ru-RU" sz="11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Прогноз «Стабильный» (Эксперт РА)</a:t>
            </a:r>
          </a:p>
          <a:p>
            <a:pPr marL="285750" indent="428625">
              <a:buFont typeface="Wingdings" panose="05000000000000000000" pitchFamily="2" charset="2"/>
              <a:buChar char="§"/>
            </a:pPr>
            <a:endParaRPr lang="ru-RU" sz="1100" dirty="0" smtClean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  <a:p>
            <a:pPr marL="285750" indent="428625">
              <a:buFont typeface="Wingdings" panose="05000000000000000000" pitchFamily="2" charset="2"/>
              <a:buChar char="§"/>
            </a:pPr>
            <a:endParaRPr lang="ru-RU" sz="1100" dirty="0" smtClean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  <a:p>
            <a:pPr marL="285750" indent="428625">
              <a:buFont typeface="Wingdings" panose="05000000000000000000" pitchFamily="2" charset="2"/>
              <a:buChar char="§"/>
            </a:pPr>
            <a:endParaRPr lang="ru-RU" sz="11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endParaRPr lang="ru-RU" sz="11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45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323528" y="1480592"/>
            <a:ext cx="41764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 </a:t>
            </a:r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-  </a:t>
            </a: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на развитие предпринимательской деятельности.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119794" y="5988683"/>
            <a:ext cx="11047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6,25 % годовых</a:t>
            </a:r>
            <a:endParaRPr lang="ru-RU" sz="10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  <a:p>
            <a:endParaRPr lang="ru-RU" sz="1000" dirty="0" smtClean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3528" y="3789040"/>
            <a:ext cx="12827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000" dirty="0"/>
          </a:p>
        </p:txBody>
      </p:sp>
      <p:sp>
        <p:nvSpPr>
          <p:cNvPr id="32" name="TextBox 31"/>
          <p:cNvSpPr txBox="1"/>
          <p:nvPr/>
        </p:nvSpPr>
        <p:spPr>
          <a:xfrm>
            <a:off x="359391" y="5535730"/>
            <a:ext cx="11608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000" dirty="0"/>
          </a:p>
        </p:txBody>
      </p:sp>
      <p:sp>
        <p:nvSpPr>
          <p:cNvPr id="33" name="TextBox 32"/>
          <p:cNvSpPr txBox="1"/>
          <p:nvPr/>
        </p:nvSpPr>
        <p:spPr>
          <a:xfrm>
            <a:off x="2411760" y="5535730"/>
            <a:ext cx="15343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000" dirty="0"/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055" y="5936965"/>
            <a:ext cx="603089" cy="588379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9294" y="5857712"/>
            <a:ext cx="632508" cy="603089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137452"/>
            <a:ext cx="639863" cy="625153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99592" y="5956745"/>
            <a:ext cx="24413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До </a:t>
            </a:r>
            <a:r>
              <a:rPr lang="en-US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36</a:t>
            </a: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месяцев</a:t>
            </a:r>
          </a:p>
          <a:p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включительно </a:t>
            </a:r>
          </a:p>
          <a:p>
            <a:endParaRPr lang="ru-RU" sz="10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27584" y="4077072"/>
            <a:ext cx="3708920" cy="1625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Aft>
                <a:spcPts val="1125"/>
              </a:spcAft>
            </a:pPr>
            <a:r>
              <a:rPr lang="ru-RU" sz="1000" b="1" dirty="0">
                <a:solidFill>
                  <a:srgbClr val="4D4D4D"/>
                </a:solidFill>
                <a:latin typeface="Arial"/>
                <a:ea typeface="Times New Roman"/>
              </a:rPr>
              <a:t>До 500 тысяч рублей </a:t>
            </a:r>
            <a:r>
              <a:rPr lang="ru-RU" sz="1000" b="1" dirty="0" smtClean="0">
                <a:solidFill>
                  <a:srgbClr val="4D4D4D"/>
                </a:solidFill>
                <a:latin typeface="Arial"/>
                <a:ea typeface="Times New Roman"/>
              </a:rPr>
              <a:t>включительно</a:t>
            </a:r>
            <a:r>
              <a:rPr lang="en-US" sz="1000" b="1" dirty="0" smtClean="0">
                <a:solidFill>
                  <a:srgbClr val="4D4D4D"/>
                </a:solidFill>
                <a:latin typeface="Arial"/>
                <a:ea typeface="Times New Roman"/>
              </a:rPr>
              <a:t> </a:t>
            </a:r>
            <a:r>
              <a:rPr lang="en-US" sz="800" i="1" dirty="0">
                <a:solidFill>
                  <a:srgbClr val="4D4D4D"/>
                </a:solidFill>
                <a:latin typeface="Arial"/>
                <a:ea typeface="Times New Roman"/>
              </a:rPr>
              <a:t>(c</a:t>
            </a:r>
            <a:r>
              <a:rPr lang="ru-RU" sz="800" i="1" dirty="0">
                <a:solidFill>
                  <a:srgbClr val="4D4D4D"/>
                </a:solidFill>
                <a:latin typeface="Arial"/>
                <a:ea typeface="Times New Roman"/>
              </a:rPr>
              <a:t>рок регистрации Заемщика на дату подачи заявки - от 0 </a:t>
            </a:r>
            <a:r>
              <a:rPr lang="ru-RU" sz="800" i="1" dirty="0" smtClean="0">
                <a:solidFill>
                  <a:srgbClr val="4D4D4D"/>
                </a:solidFill>
                <a:latin typeface="Arial"/>
                <a:ea typeface="Times New Roman"/>
              </a:rPr>
              <a:t>месяцев</a:t>
            </a:r>
            <a:r>
              <a:rPr lang="en-US" sz="800" i="1" dirty="0" smtClean="0">
                <a:solidFill>
                  <a:srgbClr val="4D4D4D"/>
                </a:solidFill>
                <a:latin typeface="Arial"/>
                <a:ea typeface="Times New Roman"/>
              </a:rPr>
              <a:t>)</a:t>
            </a:r>
            <a:r>
              <a:rPr lang="ru-RU" sz="800" i="1" dirty="0" smtClean="0">
                <a:solidFill>
                  <a:srgbClr val="4D4D4D"/>
                </a:solidFill>
                <a:latin typeface="Arial"/>
                <a:ea typeface="Times New Roman"/>
              </a:rPr>
              <a:t>.</a:t>
            </a:r>
            <a:endParaRPr lang="ru-RU" sz="800" dirty="0">
              <a:solidFill>
                <a:srgbClr val="4D4D4D"/>
              </a:solidFill>
              <a:latin typeface="Times New Roman"/>
              <a:ea typeface="Calibri"/>
            </a:endParaRPr>
          </a:p>
          <a:p>
            <a:pPr lvl="0">
              <a:lnSpc>
                <a:spcPct val="115000"/>
              </a:lnSpc>
              <a:spcAft>
                <a:spcPts val="1125"/>
              </a:spcAft>
            </a:pPr>
            <a:r>
              <a:rPr lang="ru-RU" sz="1000" b="1" dirty="0">
                <a:solidFill>
                  <a:srgbClr val="4D4D4D"/>
                </a:solidFill>
                <a:latin typeface="Arial"/>
                <a:ea typeface="Times New Roman"/>
              </a:rPr>
              <a:t>От 500 тысяч до 1 млн </a:t>
            </a:r>
            <a:r>
              <a:rPr lang="ru-RU" sz="1000" b="1" dirty="0" smtClean="0">
                <a:solidFill>
                  <a:srgbClr val="4D4D4D"/>
                </a:solidFill>
                <a:latin typeface="Arial"/>
                <a:ea typeface="Times New Roman"/>
              </a:rPr>
              <a:t>рублей</a:t>
            </a:r>
            <a:r>
              <a:rPr lang="en-US" sz="1000" b="1" dirty="0" smtClean="0">
                <a:solidFill>
                  <a:srgbClr val="4D4D4D"/>
                </a:solidFill>
                <a:latin typeface="Arial"/>
                <a:ea typeface="Times New Roman"/>
              </a:rPr>
              <a:t> </a:t>
            </a:r>
            <a:r>
              <a:rPr lang="en-US" sz="800" i="1" dirty="0" smtClean="0">
                <a:solidFill>
                  <a:srgbClr val="4D4D4D"/>
                </a:solidFill>
                <a:latin typeface="Arial"/>
                <a:ea typeface="Times New Roman"/>
              </a:rPr>
              <a:t>(c</a:t>
            </a:r>
            <a:r>
              <a:rPr lang="ru-RU" sz="800" i="1" dirty="0" smtClean="0">
                <a:solidFill>
                  <a:srgbClr val="4D4D4D"/>
                </a:solidFill>
                <a:latin typeface="Arial"/>
                <a:ea typeface="Times New Roman"/>
              </a:rPr>
              <a:t>рок </a:t>
            </a:r>
            <a:r>
              <a:rPr lang="ru-RU" sz="800" i="1" dirty="0">
                <a:solidFill>
                  <a:srgbClr val="4D4D4D"/>
                </a:solidFill>
                <a:latin typeface="Arial"/>
                <a:ea typeface="Times New Roman"/>
              </a:rPr>
              <a:t>регистрации Заемщика </a:t>
            </a:r>
            <a:r>
              <a:rPr lang="ru-RU" sz="800" i="1" dirty="0" smtClean="0">
                <a:solidFill>
                  <a:srgbClr val="4D4D4D"/>
                </a:solidFill>
                <a:latin typeface="Arial"/>
                <a:ea typeface="Times New Roman"/>
              </a:rPr>
              <a:t>на </a:t>
            </a:r>
            <a:r>
              <a:rPr lang="ru-RU" sz="800" i="1" dirty="0">
                <a:solidFill>
                  <a:srgbClr val="4D4D4D"/>
                </a:solidFill>
                <a:latin typeface="Arial"/>
                <a:ea typeface="Times New Roman"/>
              </a:rPr>
              <a:t>дату подачи заявки - от 3 </a:t>
            </a:r>
            <a:r>
              <a:rPr lang="ru-RU" sz="800" i="1" dirty="0" smtClean="0">
                <a:solidFill>
                  <a:srgbClr val="4D4D4D"/>
                </a:solidFill>
                <a:latin typeface="Arial"/>
                <a:ea typeface="Times New Roman"/>
              </a:rPr>
              <a:t>месяцев</a:t>
            </a:r>
            <a:r>
              <a:rPr lang="en-US" sz="800" i="1" dirty="0" smtClean="0">
                <a:solidFill>
                  <a:srgbClr val="4D4D4D"/>
                </a:solidFill>
                <a:latin typeface="Arial"/>
                <a:ea typeface="Times New Roman"/>
              </a:rPr>
              <a:t>)</a:t>
            </a:r>
            <a:r>
              <a:rPr lang="ru-RU" sz="800" i="1" dirty="0" smtClean="0">
                <a:solidFill>
                  <a:srgbClr val="4D4D4D"/>
                </a:solidFill>
                <a:latin typeface="Arial"/>
                <a:ea typeface="Times New Roman"/>
              </a:rPr>
              <a:t>.</a:t>
            </a:r>
            <a:endParaRPr lang="en-US" sz="800" i="1" dirty="0" smtClean="0">
              <a:solidFill>
                <a:srgbClr val="4D4D4D"/>
              </a:solidFill>
              <a:latin typeface="Arial"/>
              <a:ea typeface="Times New Roman"/>
            </a:endParaRPr>
          </a:p>
          <a:p>
            <a:pPr lvl="0">
              <a:lnSpc>
                <a:spcPct val="115000"/>
              </a:lnSpc>
              <a:spcAft>
                <a:spcPts val="1125"/>
              </a:spcAft>
            </a:pPr>
            <a:r>
              <a:rPr lang="ru-RU" sz="1000" b="1" dirty="0">
                <a:solidFill>
                  <a:srgbClr val="4D4D4D"/>
                </a:solidFill>
                <a:latin typeface="Arial"/>
                <a:ea typeface="Times New Roman"/>
              </a:rPr>
              <a:t>От 1 млн до 5 млн рублей </a:t>
            </a:r>
            <a:r>
              <a:rPr lang="ru-RU" sz="800" i="1" dirty="0" smtClean="0">
                <a:solidFill>
                  <a:srgbClr val="4D4D4D"/>
                </a:solidFill>
                <a:latin typeface="Times New Roman"/>
                <a:ea typeface="Calibri"/>
              </a:rPr>
              <a:t>(</a:t>
            </a:r>
            <a:r>
              <a:rPr lang="ru-RU" sz="800" i="1" dirty="0">
                <a:solidFill>
                  <a:srgbClr val="4D4D4D"/>
                </a:solidFill>
                <a:latin typeface="Arial"/>
                <a:ea typeface="Times New Roman"/>
              </a:rPr>
              <a:t>срок регистрации Заемщика на дату подачи заявки - от 6 месяцев).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Freeform 5"/>
          <p:cNvSpPr/>
          <p:nvPr/>
        </p:nvSpPr>
        <p:spPr>
          <a:xfrm>
            <a:off x="377055" y="260648"/>
            <a:ext cx="7507313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поддержка самозанятых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ounded Rectangular Callout 1"/>
          <p:cNvSpPr/>
          <p:nvPr/>
        </p:nvSpPr>
        <p:spPr>
          <a:xfrm rot="9006540">
            <a:off x="6883644" y="377923"/>
            <a:ext cx="1303699" cy="955612"/>
          </a:xfrm>
          <a:custGeom>
            <a:avLst/>
            <a:gdLst>
              <a:gd name="connsiteX0" fmla="*/ 0 w 5410200"/>
              <a:gd name="connsiteY0" fmla="*/ 444509 h 2667000"/>
              <a:gd name="connsiteX1" fmla="*/ 444509 w 5410200"/>
              <a:gd name="connsiteY1" fmla="*/ 0 h 2667000"/>
              <a:gd name="connsiteX2" fmla="*/ 901700 w 5410200"/>
              <a:gd name="connsiteY2" fmla="*/ 0 h 2667000"/>
              <a:gd name="connsiteX3" fmla="*/ 901700 w 5410200"/>
              <a:gd name="connsiteY3" fmla="*/ 0 h 2667000"/>
              <a:gd name="connsiteX4" fmla="*/ 2254250 w 5410200"/>
              <a:gd name="connsiteY4" fmla="*/ 0 h 2667000"/>
              <a:gd name="connsiteX5" fmla="*/ 4965691 w 5410200"/>
              <a:gd name="connsiteY5" fmla="*/ 0 h 2667000"/>
              <a:gd name="connsiteX6" fmla="*/ 5410200 w 5410200"/>
              <a:gd name="connsiteY6" fmla="*/ 444509 h 2667000"/>
              <a:gd name="connsiteX7" fmla="*/ 5410200 w 5410200"/>
              <a:gd name="connsiteY7" fmla="*/ 1555750 h 2667000"/>
              <a:gd name="connsiteX8" fmla="*/ 5410200 w 5410200"/>
              <a:gd name="connsiteY8" fmla="*/ 1555750 h 2667000"/>
              <a:gd name="connsiteX9" fmla="*/ 5410200 w 5410200"/>
              <a:gd name="connsiteY9" fmla="*/ 2222500 h 2667000"/>
              <a:gd name="connsiteX10" fmla="*/ 5410200 w 5410200"/>
              <a:gd name="connsiteY10" fmla="*/ 2222491 h 2667000"/>
              <a:gd name="connsiteX11" fmla="*/ 4965691 w 5410200"/>
              <a:gd name="connsiteY11" fmla="*/ 2667000 h 2667000"/>
              <a:gd name="connsiteX12" fmla="*/ 2254250 w 5410200"/>
              <a:gd name="connsiteY12" fmla="*/ 2667000 h 2667000"/>
              <a:gd name="connsiteX13" fmla="*/ 1688848 w 5410200"/>
              <a:gd name="connsiteY13" fmla="*/ 3397518 h 2667000"/>
              <a:gd name="connsiteX14" fmla="*/ 901700 w 5410200"/>
              <a:gd name="connsiteY14" fmla="*/ 2667000 h 2667000"/>
              <a:gd name="connsiteX15" fmla="*/ 444509 w 5410200"/>
              <a:gd name="connsiteY15" fmla="*/ 2667000 h 2667000"/>
              <a:gd name="connsiteX16" fmla="*/ 0 w 5410200"/>
              <a:gd name="connsiteY16" fmla="*/ 2222491 h 2667000"/>
              <a:gd name="connsiteX17" fmla="*/ 0 w 5410200"/>
              <a:gd name="connsiteY17" fmla="*/ 2222500 h 2667000"/>
              <a:gd name="connsiteX18" fmla="*/ 0 w 5410200"/>
              <a:gd name="connsiteY18" fmla="*/ 1555750 h 2667000"/>
              <a:gd name="connsiteX19" fmla="*/ 0 w 5410200"/>
              <a:gd name="connsiteY19" fmla="*/ 1555750 h 2667000"/>
              <a:gd name="connsiteX20" fmla="*/ 0 w 5410200"/>
              <a:gd name="connsiteY20" fmla="*/ 444509 h 2667000"/>
              <a:gd name="connsiteX0" fmla="*/ 0 w 5410200"/>
              <a:gd name="connsiteY0" fmla="*/ 444509 h 3397518"/>
              <a:gd name="connsiteX1" fmla="*/ 444509 w 5410200"/>
              <a:gd name="connsiteY1" fmla="*/ 0 h 3397518"/>
              <a:gd name="connsiteX2" fmla="*/ 901700 w 5410200"/>
              <a:gd name="connsiteY2" fmla="*/ 0 h 3397518"/>
              <a:gd name="connsiteX3" fmla="*/ 901700 w 5410200"/>
              <a:gd name="connsiteY3" fmla="*/ 0 h 3397518"/>
              <a:gd name="connsiteX4" fmla="*/ 2254250 w 5410200"/>
              <a:gd name="connsiteY4" fmla="*/ 0 h 3397518"/>
              <a:gd name="connsiteX5" fmla="*/ 4965691 w 5410200"/>
              <a:gd name="connsiteY5" fmla="*/ 0 h 3397518"/>
              <a:gd name="connsiteX6" fmla="*/ 5410200 w 5410200"/>
              <a:gd name="connsiteY6" fmla="*/ 444509 h 3397518"/>
              <a:gd name="connsiteX7" fmla="*/ 5410200 w 5410200"/>
              <a:gd name="connsiteY7" fmla="*/ 1555750 h 3397518"/>
              <a:gd name="connsiteX8" fmla="*/ 5410200 w 5410200"/>
              <a:gd name="connsiteY8" fmla="*/ 1555750 h 3397518"/>
              <a:gd name="connsiteX9" fmla="*/ 5410200 w 5410200"/>
              <a:gd name="connsiteY9" fmla="*/ 2222500 h 3397518"/>
              <a:gd name="connsiteX10" fmla="*/ 5410200 w 5410200"/>
              <a:gd name="connsiteY10" fmla="*/ 2222491 h 3397518"/>
              <a:gd name="connsiteX11" fmla="*/ 4965691 w 5410200"/>
              <a:gd name="connsiteY11" fmla="*/ 2667000 h 3397518"/>
              <a:gd name="connsiteX12" fmla="*/ 3168650 w 5410200"/>
              <a:gd name="connsiteY12" fmla="*/ 2657764 h 3397518"/>
              <a:gd name="connsiteX13" fmla="*/ 1688848 w 5410200"/>
              <a:gd name="connsiteY13" fmla="*/ 3397518 h 3397518"/>
              <a:gd name="connsiteX14" fmla="*/ 901700 w 5410200"/>
              <a:gd name="connsiteY14" fmla="*/ 2667000 h 3397518"/>
              <a:gd name="connsiteX15" fmla="*/ 444509 w 5410200"/>
              <a:gd name="connsiteY15" fmla="*/ 2667000 h 3397518"/>
              <a:gd name="connsiteX16" fmla="*/ 0 w 5410200"/>
              <a:gd name="connsiteY16" fmla="*/ 2222491 h 3397518"/>
              <a:gd name="connsiteX17" fmla="*/ 0 w 5410200"/>
              <a:gd name="connsiteY17" fmla="*/ 2222500 h 3397518"/>
              <a:gd name="connsiteX18" fmla="*/ 0 w 5410200"/>
              <a:gd name="connsiteY18" fmla="*/ 1555750 h 3397518"/>
              <a:gd name="connsiteX19" fmla="*/ 0 w 5410200"/>
              <a:gd name="connsiteY19" fmla="*/ 1555750 h 3397518"/>
              <a:gd name="connsiteX20" fmla="*/ 0 w 5410200"/>
              <a:gd name="connsiteY20" fmla="*/ 444509 h 3397518"/>
              <a:gd name="connsiteX0" fmla="*/ 0 w 5410200"/>
              <a:gd name="connsiteY0" fmla="*/ 444509 h 3397518"/>
              <a:gd name="connsiteX1" fmla="*/ 444509 w 5410200"/>
              <a:gd name="connsiteY1" fmla="*/ 0 h 3397518"/>
              <a:gd name="connsiteX2" fmla="*/ 901700 w 5410200"/>
              <a:gd name="connsiteY2" fmla="*/ 0 h 3397518"/>
              <a:gd name="connsiteX3" fmla="*/ 901700 w 5410200"/>
              <a:gd name="connsiteY3" fmla="*/ 0 h 3397518"/>
              <a:gd name="connsiteX4" fmla="*/ 2254250 w 5410200"/>
              <a:gd name="connsiteY4" fmla="*/ 0 h 3397518"/>
              <a:gd name="connsiteX5" fmla="*/ 4965691 w 5410200"/>
              <a:gd name="connsiteY5" fmla="*/ 0 h 3397518"/>
              <a:gd name="connsiteX6" fmla="*/ 5410200 w 5410200"/>
              <a:gd name="connsiteY6" fmla="*/ 444509 h 3397518"/>
              <a:gd name="connsiteX7" fmla="*/ 5410200 w 5410200"/>
              <a:gd name="connsiteY7" fmla="*/ 1555750 h 3397518"/>
              <a:gd name="connsiteX8" fmla="*/ 5410200 w 5410200"/>
              <a:gd name="connsiteY8" fmla="*/ 1555750 h 3397518"/>
              <a:gd name="connsiteX9" fmla="*/ 5410200 w 5410200"/>
              <a:gd name="connsiteY9" fmla="*/ 2222500 h 3397518"/>
              <a:gd name="connsiteX10" fmla="*/ 5410200 w 5410200"/>
              <a:gd name="connsiteY10" fmla="*/ 2222491 h 3397518"/>
              <a:gd name="connsiteX11" fmla="*/ 4965691 w 5410200"/>
              <a:gd name="connsiteY11" fmla="*/ 2667000 h 3397518"/>
              <a:gd name="connsiteX12" fmla="*/ 3168650 w 5410200"/>
              <a:gd name="connsiteY12" fmla="*/ 2657764 h 3397518"/>
              <a:gd name="connsiteX13" fmla="*/ 1688848 w 5410200"/>
              <a:gd name="connsiteY13" fmla="*/ 3397518 h 3397518"/>
              <a:gd name="connsiteX14" fmla="*/ 2361045 w 5410200"/>
              <a:gd name="connsiteY14" fmla="*/ 2667000 h 3397518"/>
              <a:gd name="connsiteX15" fmla="*/ 444509 w 5410200"/>
              <a:gd name="connsiteY15" fmla="*/ 2667000 h 3397518"/>
              <a:gd name="connsiteX16" fmla="*/ 0 w 5410200"/>
              <a:gd name="connsiteY16" fmla="*/ 2222491 h 3397518"/>
              <a:gd name="connsiteX17" fmla="*/ 0 w 5410200"/>
              <a:gd name="connsiteY17" fmla="*/ 2222500 h 3397518"/>
              <a:gd name="connsiteX18" fmla="*/ 0 w 5410200"/>
              <a:gd name="connsiteY18" fmla="*/ 1555750 h 3397518"/>
              <a:gd name="connsiteX19" fmla="*/ 0 w 5410200"/>
              <a:gd name="connsiteY19" fmla="*/ 1555750 h 3397518"/>
              <a:gd name="connsiteX20" fmla="*/ 0 w 5410200"/>
              <a:gd name="connsiteY20" fmla="*/ 444509 h 3397518"/>
              <a:gd name="connsiteX0" fmla="*/ 0 w 5410200"/>
              <a:gd name="connsiteY0" fmla="*/ 444509 h 3157372"/>
              <a:gd name="connsiteX1" fmla="*/ 444509 w 5410200"/>
              <a:gd name="connsiteY1" fmla="*/ 0 h 3157372"/>
              <a:gd name="connsiteX2" fmla="*/ 901700 w 5410200"/>
              <a:gd name="connsiteY2" fmla="*/ 0 h 3157372"/>
              <a:gd name="connsiteX3" fmla="*/ 901700 w 5410200"/>
              <a:gd name="connsiteY3" fmla="*/ 0 h 3157372"/>
              <a:gd name="connsiteX4" fmla="*/ 2254250 w 5410200"/>
              <a:gd name="connsiteY4" fmla="*/ 0 h 3157372"/>
              <a:gd name="connsiteX5" fmla="*/ 4965691 w 5410200"/>
              <a:gd name="connsiteY5" fmla="*/ 0 h 3157372"/>
              <a:gd name="connsiteX6" fmla="*/ 5410200 w 5410200"/>
              <a:gd name="connsiteY6" fmla="*/ 444509 h 3157372"/>
              <a:gd name="connsiteX7" fmla="*/ 5410200 w 5410200"/>
              <a:gd name="connsiteY7" fmla="*/ 1555750 h 3157372"/>
              <a:gd name="connsiteX8" fmla="*/ 5410200 w 5410200"/>
              <a:gd name="connsiteY8" fmla="*/ 1555750 h 3157372"/>
              <a:gd name="connsiteX9" fmla="*/ 5410200 w 5410200"/>
              <a:gd name="connsiteY9" fmla="*/ 2222500 h 3157372"/>
              <a:gd name="connsiteX10" fmla="*/ 5410200 w 5410200"/>
              <a:gd name="connsiteY10" fmla="*/ 2222491 h 3157372"/>
              <a:gd name="connsiteX11" fmla="*/ 4965691 w 5410200"/>
              <a:gd name="connsiteY11" fmla="*/ 2667000 h 3157372"/>
              <a:gd name="connsiteX12" fmla="*/ 3168650 w 5410200"/>
              <a:gd name="connsiteY12" fmla="*/ 2657764 h 3157372"/>
              <a:gd name="connsiteX13" fmla="*/ 2806448 w 5410200"/>
              <a:gd name="connsiteY13" fmla="*/ 3157372 h 3157372"/>
              <a:gd name="connsiteX14" fmla="*/ 2361045 w 5410200"/>
              <a:gd name="connsiteY14" fmla="*/ 2667000 h 3157372"/>
              <a:gd name="connsiteX15" fmla="*/ 444509 w 5410200"/>
              <a:gd name="connsiteY15" fmla="*/ 2667000 h 3157372"/>
              <a:gd name="connsiteX16" fmla="*/ 0 w 5410200"/>
              <a:gd name="connsiteY16" fmla="*/ 2222491 h 3157372"/>
              <a:gd name="connsiteX17" fmla="*/ 0 w 5410200"/>
              <a:gd name="connsiteY17" fmla="*/ 2222500 h 3157372"/>
              <a:gd name="connsiteX18" fmla="*/ 0 w 5410200"/>
              <a:gd name="connsiteY18" fmla="*/ 1555750 h 3157372"/>
              <a:gd name="connsiteX19" fmla="*/ 0 w 5410200"/>
              <a:gd name="connsiteY19" fmla="*/ 1555750 h 3157372"/>
              <a:gd name="connsiteX20" fmla="*/ 0 w 5410200"/>
              <a:gd name="connsiteY20" fmla="*/ 444509 h 3157372"/>
              <a:gd name="connsiteX0" fmla="*/ 0 w 5410200"/>
              <a:gd name="connsiteY0" fmla="*/ 444509 h 3157372"/>
              <a:gd name="connsiteX1" fmla="*/ 444509 w 5410200"/>
              <a:gd name="connsiteY1" fmla="*/ 0 h 3157372"/>
              <a:gd name="connsiteX2" fmla="*/ 901700 w 5410200"/>
              <a:gd name="connsiteY2" fmla="*/ 0 h 3157372"/>
              <a:gd name="connsiteX3" fmla="*/ 901700 w 5410200"/>
              <a:gd name="connsiteY3" fmla="*/ 0 h 3157372"/>
              <a:gd name="connsiteX4" fmla="*/ 2254250 w 5410200"/>
              <a:gd name="connsiteY4" fmla="*/ 0 h 3157372"/>
              <a:gd name="connsiteX5" fmla="*/ 4965691 w 5410200"/>
              <a:gd name="connsiteY5" fmla="*/ 0 h 3157372"/>
              <a:gd name="connsiteX6" fmla="*/ 5410200 w 5410200"/>
              <a:gd name="connsiteY6" fmla="*/ 444509 h 3157372"/>
              <a:gd name="connsiteX7" fmla="*/ 5410200 w 5410200"/>
              <a:gd name="connsiteY7" fmla="*/ 1555750 h 3157372"/>
              <a:gd name="connsiteX8" fmla="*/ 5410200 w 5410200"/>
              <a:gd name="connsiteY8" fmla="*/ 1555750 h 3157372"/>
              <a:gd name="connsiteX9" fmla="*/ 5410200 w 5410200"/>
              <a:gd name="connsiteY9" fmla="*/ 2222500 h 3157372"/>
              <a:gd name="connsiteX10" fmla="*/ 5410200 w 5410200"/>
              <a:gd name="connsiteY10" fmla="*/ 2222491 h 3157372"/>
              <a:gd name="connsiteX11" fmla="*/ 4965691 w 5410200"/>
              <a:gd name="connsiteY11" fmla="*/ 2667000 h 3157372"/>
              <a:gd name="connsiteX12" fmla="*/ 3168650 w 5410200"/>
              <a:gd name="connsiteY12" fmla="*/ 2657764 h 3157372"/>
              <a:gd name="connsiteX13" fmla="*/ 2806448 w 5410200"/>
              <a:gd name="connsiteY13" fmla="*/ 3157372 h 3157372"/>
              <a:gd name="connsiteX14" fmla="*/ 2074718 w 5410200"/>
              <a:gd name="connsiteY14" fmla="*/ 2667000 h 3157372"/>
              <a:gd name="connsiteX15" fmla="*/ 444509 w 5410200"/>
              <a:gd name="connsiteY15" fmla="*/ 2667000 h 3157372"/>
              <a:gd name="connsiteX16" fmla="*/ 0 w 5410200"/>
              <a:gd name="connsiteY16" fmla="*/ 2222491 h 3157372"/>
              <a:gd name="connsiteX17" fmla="*/ 0 w 5410200"/>
              <a:gd name="connsiteY17" fmla="*/ 2222500 h 3157372"/>
              <a:gd name="connsiteX18" fmla="*/ 0 w 5410200"/>
              <a:gd name="connsiteY18" fmla="*/ 1555750 h 3157372"/>
              <a:gd name="connsiteX19" fmla="*/ 0 w 5410200"/>
              <a:gd name="connsiteY19" fmla="*/ 1555750 h 3157372"/>
              <a:gd name="connsiteX20" fmla="*/ 0 w 5410200"/>
              <a:gd name="connsiteY20" fmla="*/ 444509 h 3157372"/>
              <a:gd name="connsiteX0" fmla="*/ 0 w 5410200"/>
              <a:gd name="connsiteY0" fmla="*/ 444509 h 3166608"/>
              <a:gd name="connsiteX1" fmla="*/ 444509 w 5410200"/>
              <a:gd name="connsiteY1" fmla="*/ 0 h 3166608"/>
              <a:gd name="connsiteX2" fmla="*/ 901700 w 5410200"/>
              <a:gd name="connsiteY2" fmla="*/ 0 h 3166608"/>
              <a:gd name="connsiteX3" fmla="*/ 901700 w 5410200"/>
              <a:gd name="connsiteY3" fmla="*/ 0 h 3166608"/>
              <a:gd name="connsiteX4" fmla="*/ 2254250 w 5410200"/>
              <a:gd name="connsiteY4" fmla="*/ 0 h 3166608"/>
              <a:gd name="connsiteX5" fmla="*/ 4965691 w 5410200"/>
              <a:gd name="connsiteY5" fmla="*/ 0 h 3166608"/>
              <a:gd name="connsiteX6" fmla="*/ 5410200 w 5410200"/>
              <a:gd name="connsiteY6" fmla="*/ 444509 h 3166608"/>
              <a:gd name="connsiteX7" fmla="*/ 5410200 w 5410200"/>
              <a:gd name="connsiteY7" fmla="*/ 1555750 h 3166608"/>
              <a:gd name="connsiteX8" fmla="*/ 5410200 w 5410200"/>
              <a:gd name="connsiteY8" fmla="*/ 1555750 h 3166608"/>
              <a:gd name="connsiteX9" fmla="*/ 5410200 w 5410200"/>
              <a:gd name="connsiteY9" fmla="*/ 2222500 h 3166608"/>
              <a:gd name="connsiteX10" fmla="*/ 5410200 w 5410200"/>
              <a:gd name="connsiteY10" fmla="*/ 2222491 h 3166608"/>
              <a:gd name="connsiteX11" fmla="*/ 4965691 w 5410200"/>
              <a:gd name="connsiteY11" fmla="*/ 2667000 h 3166608"/>
              <a:gd name="connsiteX12" fmla="*/ 3168650 w 5410200"/>
              <a:gd name="connsiteY12" fmla="*/ 2657764 h 3166608"/>
              <a:gd name="connsiteX13" fmla="*/ 2667902 w 5410200"/>
              <a:gd name="connsiteY13" fmla="*/ 3166608 h 3166608"/>
              <a:gd name="connsiteX14" fmla="*/ 2074718 w 5410200"/>
              <a:gd name="connsiteY14" fmla="*/ 2667000 h 3166608"/>
              <a:gd name="connsiteX15" fmla="*/ 444509 w 5410200"/>
              <a:gd name="connsiteY15" fmla="*/ 2667000 h 3166608"/>
              <a:gd name="connsiteX16" fmla="*/ 0 w 5410200"/>
              <a:gd name="connsiteY16" fmla="*/ 2222491 h 3166608"/>
              <a:gd name="connsiteX17" fmla="*/ 0 w 5410200"/>
              <a:gd name="connsiteY17" fmla="*/ 2222500 h 3166608"/>
              <a:gd name="connsiteX18" fmla="*/ 0 w 5410200"/>
              <a:gd name="connsiteY18" fmla="*/ 1555750 h 3166608"/>
              <a:gd name="connsiteX19" fmla="*/ 0 w 5410200"/>
              <a:gd name="connsiteY19" fmla="*/ 1555750 h 3166608"/>
              <a:gd name="connsiteX20" fmla="*/ 0 w 5410200"/>
              <a:gd name="connsiteY20" fmla="*/ 444509 h 3166608"/>
              <a:gd name="connsiteX0" fmla="*/ 0 w 5410200"/>
              <a:gd name="connsiteY0" fmla="*/ 444509 h 3166608"/>
              <a:gd name="connsiteX1" fmla="*/ 444509 w 5410200"/>
              <a:gd name="connsiteY1" fmla="*/ 0 h 3166608"/>
              <a:gd name="connsiteX2" fmla="*/ 901700 w 5410200"/>
              <a:gd name="connsiteY2" fmla="*/ 0 h 3166608"/>
              <a:gd name="connsiteX3" fmla="*/ 901700 w 5410200"/>
              <a:gd name="connsiteY3" fmla="*/ 0 h 3166608"/>
              <a:gd name="connsiteX4" fmla="*/ 2254250 w 5410200"/>
              <a:gd name="connsiteY4" fmla="*/ 0 h 3166608"/>
              <a:gd name="connsiteX5" fmla="*/ 4965691 w 5410200"/>
              <a:gd name="connsiteY5" fmla="*/ 0 h 3166608"/>
              <a:gd name="connsiteX6" fmla="*/ 5410200 w 5410200"/>
              <a:gd name="connsiteY6" fmla="*/ 444509 h 3166608"/>
              <a:gd name="connsiteX7" fmla="*/ 5410200 w 5410200"/>
              <a:gd name="connsiteY7" fmla="*/ 1555750 h 3166608"/>
              <a:gd name="connsiteX8" fmla="*/ 5410200 w 5410200"/>
              <a:gd name="connsiteY8" fmla="*/ 1555750 h 3166608"/>
              <a:gd name="connsiteX9" fmla="*/ 5410200 w 5410200"/>
              <a:gd name="connsiteY9" fmla="*/ 2222500 h 3166608"/>
              <a:gd name="connsiteX10" fmla="*/ 5410200 w 5410200"/>
              <a:gd name="connsiteY10" fmla="*/ 2222491 h 3166608"/>
              <a:gd name="connsiteX11" fmla="*/ 4965691 w 5410200"/>
              <a:gd name="connsiteY11" fmla="*/ 2667000 h 3166608"/>
              <a:gd name="connsiteX12" fmla="*/ 2919268 w 5410200"/>
              <a:gd name="connsiteY12" fmla="*/ 2667000 h 3166608"/>
              <a:gd name="connsiteX13" fmla="*/ 2667902 w 5410200"/>
              <a:gd name="connsiteY13" fmla="*/ 3166608 h 3166608"/>
              <a:gd name="connsiteX14" fmla="*/ 2074718 w 5410200"/>
              <a:gd name="connsiteY14" fmla="*/ 2667000 h 3166608"/>
              <a:gd name="connsiteX15" fmla="*/ 444509 w 5410200"/>
              <a:gd name="connsiteY15" fmla="*/ 2667000 h 3166608"/>
              <a:gd name="connsiteX16" fmla="*/ 0 w 5410200"/>
              <a:gd name="connsiteY16" fmla="*/ 2222491 h 3166608"/>
              <a:gd name="connsiteX17" fmla="*/ 0 w 5410200"/>
              <a:gd name="connsiteY17" fmla="*/ 2222500 h 3166608"/>
              <a:gd name="connsiteX18" fmla="*/ 0 w 5410200"/>
              <a:gd name="connsiteY18" fmla="*/ 1555750 h 3166608"/>
              <a:gd name="connsiteX19" fmla="*/ 0 w 5410200"/>
              <a:gd name="connsiteY19" fmla="*/ 1555750 h 3166608"/>
              <a:gd name="connsiteX20" fmla="*/ 0 w 5410200"/>
              <a:gd name="connsiteY20" fmla="*/ 444509 h 3166608"/>
              <a:gd name="connsiteX0" fmla="*/ 0 w 5410200"/>
              <a:gd name="connsiteY0" fmla="*/ 444509 h 3166608"/>
              <a:gd name="connsiteX1" fmla="*/ 444509 w 5410200"/>
              <a:gd name="connsiteY1" fmla="*/ 0 h 3166608"/>
              <a:gd name="connsiteX2" fmla="*/ 901700 w 5410200"/>
              <a:gd name="connsiteY2" fmla="*/ 0 h 3166608"/>
              <a:gd name="connsiteX3" fmla="*/ 901700 w 5410200"/>
              <a:gd name="connsiteY3" fmla="*/ 0 h 3166608"/>
              <a:gd name="connsiteX4" fmla="*/ 2254250 w 5410200"/>
              <a:gd name="connsiteY4" fmla="*/ 0 h 3166608"/>
              <a:gd name="connsiteX5" fmla="*/ 4965691 w 5410200"/>
              <a:gd name="connsiteY5" fmla="*/ 0 h 3166608"/>
              <a:gd name="connsiteX6" fmla="*/ 5410200 w 5410200"/>
              <a:gd name="connsiteY6" fmla="*/ 444509 h 3166608"/>
              <a:gd name="connsiteX7" fmla="*/ 5410200 w 5410200"/>
              <a:gd name="connsiteY7" fmla="*/ 1555750 h 3166608"/>
              <a:gd name="connsiteX8" fmla="*/ 5410200 w 5410200"/>
              <a:gd name="connsiteY8" fmla="*/ 1555750 h 3166608"/>
              <a:gd name="connsiteX9" fmla="*/ 5410200 w 5410200"/>
              <a:gd name="connsiteY9" fmla="*/ 2222500 h 3166608"/>
              <a:gd name="connsiteX10" fmla="*/ 5410200 w 5410200"/>
              <a:gd name="connsiteY10" fmla="*/ 2222491 h 3166608"/>
              <a:gd name="connsiteX11" fmla="*/ 4965691 w 5410200"/>
              <a:gd name="connsiteY11" fmla="*/ 2667000 h 3166608"/>
              <a:gd name="connsiteX12" fmla="*/ 2919268 w 5410200"/>
              <a:gd name="connsiteY12" fmla="*/ 2667000 h 3166608"/>
              <a:gd name="connsiteX13" fmla="*/ 2667902 w 5410200"/>
              <a:gd name="connsiteY13" fmla="*/ 3166608 h 3166608"/>
              <a:gd name="connsiteX14" fmla="*/ 2351809 w 5410200"/>
              <a:gd name="connsiteY14" fmla="*/ 2657764 h 3166608"/>
              <a:gd name="connsiteX15" fmla="*/ 444509 w 5410200"/>
              <a:gd name="connsiteY15" fmla="*/ 2667000 h 3166608"/>
              <a:gd name="connsiteX16" fmla="*/ 0 w 5410200"/>
              <a:gd name="connsiteY16" fmla="*/ 2222491 h 3166608"/>
              <a:gd name="connsiteX17" fmla="*/ 0 w 5410200"/>
              <a:gd name="connsiteY17" fmla="*/ 2222500 h 3166608"/>
              <a:gd name="connsiteX18" fmla="*/ 0 w 5410200"/>
              <a:gd name="connsiteY18" fmla="*/ 1555750 h 3166608"/>
              <a:gd name="connsiteX19" fmla="*/ 0 w 5410200"/>
              <a:gd name="connsiteY19" fmla="*/ 1555750 h 3166608"/>
              <a:gd name="connsiteX20" fmla="*/ 0 w 5410200"/>
              <a:gd name="connsiteY20" fmla="*/ 444509 h 3166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410200" h="3166608">
                <a:moveTo>
                  <a:pt x="0" y="444509"/>
                </a:moveTo>
                <a:cubicBezTo>
                  <a:pt x="0" y="199013"/>
                  <a:pt x="199013" y="0"/>
                  <a:pt x="444509" y="0"/>
                </a:cubicBezTo>
                <a:lnTo>
                  <a:pt x="901700" y="0"/>
                </a:lnTo>
                <a:lnTo>
                  <a:pt x="901700" y="0"/>
                </a:lnTo>
                <a:lnTo>
                  <a:pt x="2254250" y="0"/>
                </a:lnTo>
                <a:lnTo>
                  <a:pt x="4965691" y="0"/>
                </a:lnTo>
                <a:cubicBezTo>
                  <a:pt x="5211187" y="0"/>
                  <a:pt x="5410200" y="199013"/>
                  <a:pt x="5410200" y="444509"/>
                </a:cubicBezTo>
                <a:lnTo>
                  <a:pt x="5410200" y="1555750"/>
                </a:lnTo>
                <a:lnTo>
                  <a:pt x="5410200" y="1555750"/>
                </a:lnTo>
                <a:lnTo>
                  <a:pt x="5410200" y="2222500"/>
                </a:lnTo>
                <a:lnTo>
                  <a:pt x="5410200" y="2222491"/>
                </a:lnTo>
                <a:cubicBezTo>
                  <a:pt x="5410200" y="2467987"/>
                  <a:pt x="5211187" y="2667000"/>
                  <a:pt x="4965691" y="2667000"/>
                </a:cubicBezTo>
                <a:lnTo>
                  <a:pt x="2919268" y="2667000"/>
                </a:lnTo>
                <a:lnTo>
                  <a:pt x="2667902" y="3166608"/>
                </a:lnTo>
                <a:lnTo>
                  <a:pt x="2351809" y="2657764"/>
                </a:lnTo>
                <a:lnTo>
                  <a:pt x="444509" y="2667000"/>
                </a:lnTo>
                <a:cubicBezTo>
                  <a:pt x="199013" y="2667000"/>
                  <a:pt x="0" y="2467987"/>
                  <a:pt x="0" y="2222491"/>
                </a:cubicBezTo>
                <a:lnTo>
                  <a:pt x="0" y="2222500"/>
                </a:lnTo>
                <a:lnTo>
                  <a:pt x="0" y="1555750"/>
                </a:lnTo>
                <a:lnTo>
                  <a:pt x="0" y="1555750"/>
                </a:lnTo>
                <a:lnTo>
                  <a:pt x="0" y="444509"/>
                </a:lnTo>
                <a:close/>
              </a:path>
            </a:pathLst>
          </a:custGeom>
          <a:solidFill>
            <a:srgbClr val="0072BC"/>
          </a:solidFill>
          <a:ln w="2857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itle 7"/>
          <p:cNvSpPr txBox="1">
            <a:spLocks/>
          </p:cNvSpPr>
          <p:nvPr/>
        </p:nvSpPr>
        <p:spPr bwMode="auto">
          <a:xfrm rot="19806540">
            <a:off x="6734115" y="712547"/>
            <a:ext cx="1678202" cy="455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kern="0" dirty="0" smtClean="0">
                <a:solidFill>
                  <a:sysClr val="window" lastClr="FFFFFF"/>
                </a:solidFill>
                <a:latin typeface="Arial" pitchFamily="34" charset="0"/>
                <a:cs typeface="Arial" pitchFamily="34" charset="0"/>
              </a:rPr>
              <a:t>Без залога</a:t>
            </a:r>
          </a:p>
          <a:p>
            <a:pPr marL="0" marR="0" lvl="0" indent="0" algn="ct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до 1 млн руб.</a:t>
            </a:r>
            <a:endParaRPr kumimoji="0" lang="en-US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23528" y="1916832"/>
            <a:ext cx="386579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ТРЕБОВАНИЯ К ЗАЕМЩИКУ</a:t>
            </a:r>
          </a:p>
          <a:p>
            <a:pPr marL="171450" indent="-171450" algn="just">
              <a:buClr>
                <a:srgbClr val="ED1B34"/>
              </a:buClr>
              <a:buFont typeface="Wingdings" pitchFamily="2" charset="2"/>
              <a:buChar char="§"/>
            </a:pPr>
            <a:r>
              <a:rPr lang="ru-RU" sz="1000" dirty="0" smtClean="0">
                <a:solidFill>
                  <a:srgbClr val="4D4D4D"/>
                </a:solidFill>
                <a:latin typeface="Arial"/>
                <a:ea typeface="Calibri"/>
              </a:rPr>
              <a:t>Физические </a:t>
            </a:r>
            <a:r>
              <a:rPr lang="ru-RU" sz="1000" dirty="0">
                <a:solidFill>
                  <a:srgbClr val="4D4D4D"/>
                </a:solidFill>
                <a:latin typeface="Arial"/>
                <a:ea typeface="Calibri"/>
              </a:rPr>
              <a:t>лица, в том числе индивидуальные предприниматели,  применяющее специальный налоговый режим «Налог на профессиональный доход» в соответствии с Федеральным законом 27.11.2018 г. №422-ФЗ «О проведении эксперимента по установлению специального налогового режима «Налог на профессиональный доход</a:t>
            </a:r>
            <a:r>
              <a:rPr lang="ru-RU" sz="1000" dirty="0" smtClean="0">
                <a:solidFill>
                  <a:srgbClr val="4D4D4D"/>
                </a:solidFill>
                <a:latin typeface="Arial"/>
                <a:ea typeface="Calibri"/>
              </a:rPr>
              <a:t>».</a:t>
            </a:r>
          </a:p>
          <a:p>
            <a:pPr marL="171450" indent="-171450" algn="just">
              <a:buClr>
                <a:srgbClr val="ED1B34"/>
              </a:buClr>
              <a:buFont typeface="Wingdings" pitchFamily="2" charset="2"/>
              <a:buChar char="§"/>
            </a:pP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У </a:t>
            </a:r>
            <a:r>
              <a:rPr lang="ru-RU" sz="10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заемщика отсутствует отрицательная кредитная </a:t>
            </a: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история.</a:t>
            </a:r>
            <a:endParaRPr lang="ru-RU" sz="10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 algn="just">
              <a:buClr>
                <a:srgbClr val="ED1B34"/>
              </a:buClr>
              <a:buFont typeface="Wingdings" pitchFamily="2" charset="2"/>
              <a:buChar char="§"/>
            </a:pP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Доход </a:t>
            </a:r>
            <a:r>
              <a:rPr lang="ru-RU" sz="10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от текущей деятельности заемщика покрывает расходы на обслуживание и погашение </a:t>
            </a: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кредита.</a:t>
            </a:r>
            <a:endParaRPr lang="ru-RU" sz="10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36504" y="5301208"/>
            <a:ext cx="3995936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rgbClr val="39414E"/>
                </a:solidFill>
                <a:latin typeface="Open Sans"/>
              </a:rPr>
              <a:t>Расчетный </a:t>
            </a:r>
            <a:r>
              <a:rPr lang="ru-RU" sz="1200" b="1" dirty="0">
                <a:solidFill>
                  <a:srgbClr val="39414E"/>
                </a:solidFill>
                <a:latin typeface="Open Sans"/>
              </a:rPr>
              <a:t>счет для оформления кредита </a:t>
            </a:r>
          </a:p>
          <a:p>
            <a:r>
              <a:rPr lang="ru-RU" sz="1200" b="1" dirty="0">
                <a:solidFill>
                  <a:srgbClr val="39414E"/>
                </a:solidFill>
                <a:latin typeface="Open Sans"/>
              </a:rPr>
              <a:t>может быть открыт в любом банке.</a:t>
            </a:r>
          </a:p>
          <a:p>
            <a:endParaRPr lang="ru-RU" sz="1300" dirty="0"/>
          </a:p>
        </p:txBody>
      </p:sp>
      <p:sp>
        <p:nvSpPr>
          <p:cNvPr id="21" name="Объект 5"/>
          <p:cNvSpPr txBox="1">
            <a:spLocks/>
          </p:cNvSpPr>
          <p:nvPr/>
        </p:nvSpPr>
        <p:spPr>
          <a:xfrm>
            <a:off x="323528" y="908719"/>
            <a:ext cx="6120680" cy="432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0" tIns="45705" rIns="91410" bIns="45705" numCol="1" rtlCol="0" anchor="t" anchorCtr="0" compatLnSpc="1">
            <a:prstTxWarp prst="textNoShape">
              <a:avLst/>
            </a:prstTxWarp>
            <a:noAutofit/>
          </a:bodyPr>
          <a:lstStyle>
            <a:lvl1pPr marL="0" indent="0" algn="r" defTabSz="914400" rtl="0" eaLnBrk="1" latinLnBrk="0" hangingPunct="1">
              <a:lnSpc>
                <a:spcPts val="3000"/>
              </a:lnSpc>
              <a:spcBef>
                <a:spcPct val="0"/>
              </a:spcBef>
              <a:buClrTx/>
              <a:buSzPct val="80000"/>
              <a:buFont typeface="Arial" pitchFamily="34" charset="0"/>
              <a:buNone/>
              <a:defRPr sz="2800" kern="120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marL="742698" indent="-285654" algn="l" defTabSz="914091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Char char="►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2613" indent="-228522" algn="l" defTabSz="914091" rtl="0" eaLnBrk="1" latinLnBrk="0" hangingPunct="1">
              <a:spcBef>
                <a:spcPct val="20000"/>
              </a:spcBef>
              <a:buFont typeface="Arial" pitchFamily="34" charset="0"/>
              <a:buChar char="―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599657" indent="-228522" algn="l" defTabSz="914091" rtl="0" eaLnBrk="1" latinLnBrk="0" hangingPunct="1">
              <a:spcBef>
                <a:spcPct val="20000"/>
              </a:spcBef>
              <a:buFont typeface="Arial" pitchFamily="34" charset="0"/>
              <a:buChar char="&gt;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6704" indent="-228522" algn="l" defTabSz="914091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3748" indent="-228522" algn="l" defTabSz="91409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795" indent="-228522" algn="l" defTabSz="91409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839" indent="-228522" algn="l" defTabSz="91409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886" indent="-228522" algn="l" defTabSz="91409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dirty="0" smtClean="0">
                <a:latin typeface="Arial" pitchFamily="34" charset="0"/>
                <a:ea typeface="Arial Unicode MS" pitchFamily="34" charset="-128"/>
                <a:cs typeface="Arial" pitchFamily="34" charset="0"/>
              </a:rPr>
              <a:t>Условия предоставления кредита</a:t>
            </a:r>
            <a:endParaRPr lang="ru-RU" sz="2400" dirty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327" y="1594826"/>
            <a:ext cx="3260041" cy="351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486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4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3528" y="1628800"/>
            <a:ext cx="41044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dirty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 </a:t>
            </a:r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-  </a:t>
            </a: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рефинансирование </a:t>
            </a:r>
            <a:r>
              <a:rPr lang="ru-RU" sz="10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кредитов физических лиц, не являющихся индивидуальными предпринимателями, применяющих специальный налоговый режим «Налог на профессиональный доход», направленных на развитие предпринимательской деятельности, на сумму не более суммы рефинансируемого кредита/</a:t>
            </a:r>
            <a:r>
              <a:rPr lang="ru-RU" sz="1000" dirty="0" err="1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ов</a:t>
            </a:r>
            <a:r>
              <a:rPr lang="ru-RU" sz="10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(займа/</a:t>
            </a:r>
            <a:r>
              <a:rPr lang="ru-RU" sz="1000" dirty="0" err="1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ов</a:t>
            </a:r>
            <a:r>
              <a:rPr lang="ru-RU" sz="10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) по данным БКИ. Максимальный размер кредита составляет не более суммы рефинансируемых кредитов по данным Бюро кредитных историй, </a:t>
            </a:r>
            <a:r>
              <a:rPr lang="ru-RU" sz="100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но не более 1 млн рублей.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119794" y="5688994"/>
            <a:ext cx="11047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6,25 % годовых</a:t>
            </a:r>
            <a:endParaRPr lang="ru-RU" sz="10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  <a:p>
            <a:endParaRPr lang="ru-RU" sz="1000" dirty="0" smtClean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59391" y="5229200"/>
            <a:ext cx="11608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411760" y="5229200"/>
            <a:ext cx="15343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000" dirty="0">
              <a:solidFill>
                <a:prstClr val="black"/>
              </a:solidFill>
            </a:endParaRP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055" y="5582810"/>
            <a:ext cx="603089" cy="588379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9294" y="5558023"/>
            <a:ext cx="632508" cy="603089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99592" y="5650215"/>
            <a:ext cx="24413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До </a:t>
            </a:r>
            <a:r>
              <a:rPr lang="en-US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36</a:t>
            </a: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месяцев</a:t>
            </a:r>
          </a:p>
          <a:p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включительно </a:t>
            </a:r>
          </a:p>
          <a:p>
            <a:endParaRPr lang="ru-RU" sz="10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Freeform 5"/>
          <p:cNvSpPr/>
          <p:nvPr/>
        </p:nvSpPr>
        <p:spPr>
          <a:xfrm>
            <a:off x="377055" y="260648"/>
            <a:ext cx="7507313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Кредитная поддержка  самозанятых</a:t>
            </a:r>
            <a:endParaRPr lang="en-US" sz="16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ounded Rectangular Callout 1"/>
          <p:cNvSpPr/>
          <p:nvPr/>
        </p:nvSpPr>
        <p:spPr>
          <a:xfrm rot="9006540">
            <a:off x="6791069" y="366940"/>
            <a:ext cx="1527063" cy="955612"/>
          </a:xfrm>
          <a:custGeom>
            <a:avLst/>
            <a:gdLst>
              <a:gd name="connsiteX0" fmla="*/ 0 w 5410200"/>
              <a:gd name="connsiteY0" fmla="*/ 444509 h 2667000"/>
              <a:gd name="connsiteX1" fmla="*/ 444509 w 5410200"/>
              <a:gd name="connsiteY1" fmla="*/ 0 h 2667000"/>
              <a:gd name="connsiteX2" fmla="*/ 901700 w 5410200"/>
              <a:gd name="connsiteY2" fmla="*/ 0 h 2667000"/>
              <a:gd name="connsiteX3" fmla="*/ 901700 w 5410200"/>
              <a:gd name="connsiteY3" fmla="*/ 0 h 2667000"/>
              <a:gd name="connsiteX4" fmla="*/ 2254250 w 5410200"/>
              <a:gd name="connsiteY4" fmla="*/ 0 h 2667000"/>
              <a:gd name="connsiteX5" fmla="*/ 4965691 w 5410200"/>
              <a:gd name="connsiteY5" fmla="*/ 0 h 2667000"/>
              <a:gd name="connsiteX6" fmla="*/ 5410200 w 5410200"/>
              <a:gd name="connsiteY6" fmla="*/ 444509 h 2667000"/>
              <a:gd name="connsiteX7" fmla="*/ 5410200 w 5410200"/>
              <a:gd name="connsiteY7" fmla="*/ 1555750 h 2667000"/>
              <a:gd name="connsiteX8" fmla="*/ 5410200 w 5410200"/>
              <a:gd name="connsiteY8" fmla="*/ 1555750 h 2667000"/>
              <a:gd name="connsiteX9" fmla="*/ 5410200 w 5410200"/>
              <a:gd name="connsiteY9" fmla="*/ 2222500 h 2667000"/>
              <a:gd name="connsiteX10" fmla="*/ 5410200 w 5410200"/>
              <a:gd name="connsiteY10" fmla="*/ 2222491 h 2667000"/>
              <a:gd name="connsiteX11" fmla="*/ 4965691 w 5410200"/>
              <a:gd name="connsiteY11" fmla="*/ 2667000 h 2667000"/>
              <a:gd name="connsiteX12" fmla="*/ 2254250 w 5410200"/>
              <a:gd name="connsiteY12" fmla="*/ 2667000 h 2667000"/>
              <a:gd name="connsiteX13" fmla="*/ 1688848 w 5410200"/>
              <a:gd name="connsiteY13" fmla="*/ 3397518 h 2667000"/>
              <a:gd name="connsiteX14" fmla="*/ 901700 w 5410200"/>
              <a:gd name="connsiteY14" fmla="*/ 2667000 h 2667000"/>
              <a:gd name="connsiteX15" fmla="*/ 444509 w 5410200"/>
              <a:gd name="connsiteY15" fmla="*/ 2667000 h 2667000"/>
              <a:gd name="connsiteX16" fmla="*/ 0 w 5410200"/>
              <a:gd name="connsiteY16" fmla="*/ 2222491 h 2667000"/>
              <a:gd name="connsiteX17" fmla="*/ 0 w 5410200"/>
              <a:gd name="connsiteY17" fmla="*/ 2222500 h 2667000"/>
              <a:gd name="connsiteX18" fmla="*/ 0 w 5410200"/>
              <a:gd name="connsiteY18" fmla="*/ 1555750 h 2667000"/>
              <a:gd name="connsiteX19" fmla="*/ 0 w 5410200"/>
              <a:gd name="connsiteY19" fmla="*/ 1555750 h 2667000"/>
              <a:gd name="connsiteX20" fmla="*/ 0 w 5410200"/>
              <a:gd name="connsiteY20" fmla="*/ 444509 h 2667000"/>
              <a:gd name="connsiteX0" fmla="*/ 0 w 5410200"/>
              <a:gd name="connsiteY0" fmla="*/ 444509 h 3397518"/>
              <a:gd name="connsiteX1" fmla="*/ 444509 w 5410200"/>
              <a:gd name="connsiteY1" fmla="*/ 0 h 3397518"/>
              <a:gd name="connsiteX2" fmla="*/ 901700 w 5410200"/>
              <a:gd name="connsiteY2" fmla="*/ 0 h 3397518"/>
              <a:gd name="connsiteX3" fmla="*/ 901700 w 5410200"/>
              <a:gd name="connsiteY3" fmla="*/ 0 h 3397518"/>
              <a:gd name="connsiteX4" fmla="*/ 2254250 w 5410200"/>
              <a:gd name="connsiteY4" fmla="*/ 0 h 3397518"/>
              <a:gd name="connsiteX5" fmla="*/ 4965691 w 5410200"/>
              <a:gd name="connsiteY5" fmla="*/ 0 h 3397518"/>
              <a:gd name="connsiteX6" fmla="*/ 5410200 w 5410200"/>
              <a:gd name="connsiteY6" fmla="*/ 444509 h 3397518"/>
              <a:gd name="connsiteX7" fmla="*/ 5410200 w 5410200"/>
              <a:gd name="connsiteY7" fmla="*/ 1555750 h 3397518"/>
              <a:gd name="connsiteX8" fmla="*/ 5410200 w 5410200"/>
              <a:gd name="connsiteY8" fmla="*/ 1555750 h 3397518"/>
              <a:gd name="connsiteX9" fmla="*/ 5410200 w 5410200"/>
              <a:gd name="connsiteY9" fmla="*/ 2222500 h 3397518"/>
              <a:gd name="connsiteX10" fmla="*/ 5410200 w 5410200"/>
              <a:gd name="connsiteY10" fmla="*/ 2222491 h 3397518"/>
              <a:gd name="connsiteX11" fmla="*/ 4965691 w 5410200"/>
              <a:gd name="connsiteY11" fmla="*/ 2667000 h 3397518"/>
              <a:gd name="connsiteX12" fmla="*/ 3168650 w 5410200"/>
              <a:gd name="connsiteY12" fmla="*/ 2657764 h 3397518"/>
              <a:gd name="connsiteX13" fmla="*/ 1688848 w 5410200"/>
              <a:gd name="connsiteY13" fmla="*/ 3397518 h 3397518"/>
              <a:gd name="connsiteX14" fmla="*/ 901700 w 5410200"/>
              <a:gd name="connsiteY14" fmla="*/ 2667000 h 3397518"/>
              <a:gd name="connsiteX15" fmla="*/ 444509 w 5410200"/>
              <a:gd name="connsiteY15" fmla="*/ 2667000 h 3397518"/>
              <a:gd name="connsiteX16" fmla="*/ 0 w 5410200"/>
              <a:gd name="connsiteY16" fmla="*/ 2222491 h 3397518"/>
              <a:gd name="connsiteX17" fmla="*/ 0 w 5410200"/>
              <a:gd name="connsiteY17" fmla="*/ 2222500 h 3397518"/>
              <a:gd name="connsiteX18" fmla="*/ 0 w 5410200"/>
              <a:gd name="connsiteY18" fmla="*/ 1555750 h 3397518"/>
              <a:gd name="connsiteX19" fmla="*/ 0 w 5410200"/>
              <a:gd name="connsiteY19" fmla="*/ 1555750 h 3397518"/>
              <a:gd name="connsiteX20" fmla="*/ 0 w 5410200"/>
              <a:gd name="connsiteY20" fmla="*/ 444509 h 3397518"/>
              <a:gd name="connsiteX0" fmla="*/ 0 w 5410200"/>
              <a:gd name="connsiteY0" fmla="*/ 444509 h 3397518"/>
              <a:gd name="connsiteX1" fmla="*/ 444509 w 5410200"/>
              <a:gd name="connsiteY1" fmla="*/ 0 h 3397518"/>
              <a:gd name="connsiteX2" fmla="*/ 901700 w 5410200"/>
              <a:gd name="connsiteY2" fmla="*/ 0 h 3397518"/>
              <a:gd name="connsiteX3" fmla="*/ 901700 w 5410200"/>
              <a:gd name="connsiteY3" fmla="*/ 0 h 3397518"/>
              <a:gd name="connsiteX4" fmla="*/ 2254250 w 5410200"/>
              <a:gd name="connsiteY4" fmla="*/ 0 h 3397518"/>
              <a:gd name="connsiteX5" fmla="*/ 4965691 w 5410200"/>
              <a:gd name="connsiteY5" fmla="*/ 0 h 3397518"/>
              <a:gd name="connsiteX6" fmla="*/ 5410200 w 5410200"/>
              <a:gd name="connsiteY6" fmla="*/ 444509 h 3397518"/>
              <a:gd name="connsiteX7" fmla="*/ 5410200 w 5410200"/>
              <a:gd name="connsiteY7" fmla="*/ 1555750 h 3397518"/>
              <a:gd name="connsiteX8" fmla="*/ 5410200 w 5410200"/>
              <a:gd name="connsiteY8" fmla="*/ 1555750 h 3397518"/>
              <a:gd name="connsiteX9" fmla="*/ 5410200 w 5410200"/>
              <a:gd name="connsiteY9" fmla="*/ 2222500 h 3397518"/>
              <a:gd name="connsiteX10" fmla="*/ 5410200 w 5410200"/>
              <a:gd name="connsiteY10" fmla="*/ 2222491 h 3397518"/>
              <a:gd name="connsiteX11" fmla="*/ 4965691 w 5410200"/>
              <a:gd name="connsiteY11" fmla="*/ 2667000 h 3397518"/>
              <a:gd name="connsiteX12" fmla="*/ 3168650 w 5410200"/>
              <a:gd name="connsiteY12" fmla="*/ 2657764 h 3397518"/>
              <a:gd name="connsiteX13" fmla="*/ 1688848 w 5410200"/>
              <a:gd name="connsiteY13" fmla="*/ 3397518 h 3397518"/>
              <a:gd name="connsiteX14" fmla="*/ 2361045 w 5410200"/>
              <a:gd name="connsiteY14" fmla="*/ 2667000 h 3397518"/>
              <a:gd name="connsiteX15" fmla="*/ 444509 w 5410200"/>
              <a:gd name="connsiteY15" fmla="*/ 2667000 h 3397518"/>
              <a:gd name="connsiteX16" fmla="*/ 0 w 5410200"/>
              <a:gd name="connsiteY16" fmla="*/ 2222491 h 3397518"/>
              <a:gd name="connsiteX17" fmla="*/ 0 w 5410200"/>
              <a:gd name="connsiteY17" fmla="*/ 2222500 h 3397518"/>
              <a:gd name="connsiteX18" fmla="*/ 0 w 5410200"/>
              <a:gd name="connsiteY18" fmla="*/ 1555750 h 3397518"/>
              <a:gd name="connsiteX19" fmla="*/ 0 w 5410200"/>
              <a:gd name="connsiteY19" fmla="*/ 1555750 h 3397518"/>
              <a:gd name="connsiteX20" fmla="*/ 0 w 5410200"/>
              <a:gd name="connsiteY20" fmla="*/ 444509 h 3397518"/>
              <a:gd name="connsiteX0" fmla="*/ 0 w 5410200"/>
              <a:gd name="connsiteY0" fmla="*/ 444509 h 3157372"/>
              <a:gd name="connsiteX1" fmla="*/ 444509 w 5410200"/>
              <a:gd name="connsiteY1" fmla="*/ 0 h 3157372"/>
              <a:gd name="connsiteX2" fmla="*/ 901700 w 5410200"/>
              <a:gd name="connsiteY2" fmla="*/ 0 h 3157372"/>
              <a:gd name="connsiteX3" fmla="*/ 901700 w 5410200"/>
              <a:gd name="connsiteY3" fmla="*/ 0 h 3157372"/>
              <a:gd name="connsiteX4" fmla="*/ 2254250 w 5410200"/>
              <a:gd name="connsiteY4" fmla="*/ 0 h 3157372"/>
              <a:gd name="connsiteX5" fmla="*/ 4965691 w 5410200"/>
              <a:gd name="connsiteY5" fmla="*/ 0 h 3157372"/>
              <a:gd name="connsiteX6" fmla="*/ 5410200 w 5410200"/>
              <a:gd name="connsiteY6" fmla="*/ 444509 h 3157372"/>
              <a:gd name="connsiteX7" fmla="*/ 5410200 w 5410200"/>
              <a:gd name="connsiteY7" fmla="*/ 1555750 h 3157372"/>
              <a:gd name="connsiteX8" fmla="*/ 5410200 w 5410200"/>
              <a:gd name="connsiteY8" fmla="*/ 1555750 h 3157372"/>
              <a:gd name="connsiteX9" fmla="*/ 5410200 w 5410200"/>
              <a:gd name="connsiteY9" fmla="*/ 2222500 h 3157372"/>
              <a:gd name="connsiteX10" fmla="*/ 5410200 w 5410200"/>
              <a:gd name="connsiteY10" fmla="*/ 2222491 h 3157372"/>
              <a:gd name="connsiteX11" fmla="*/ 4965691 w 5410200"/>
              <a:gd name="connsiteY11" fmla="*/ 2667000 h 3157372"/>
              <a:gd name="connsiteX12" fmla="*/ 3168650 w 5410200"/>
              <a:gd name="connsiteY12" fmla="*/ 2657764 h 3157372"/>
              <a:gd name="connsiteX13" fmla="*/ 2806448 w 5410200"/>
              <a:gd name="connsiteY13" fmla="*/ 3157372 h 3157372"/>
              <a:gd name="connsiteX14" fmla="*/ 2361045 w 5410200"/>
              <a:gd name="connsiteY14" fmla="*/ 2667000 h 3157372"/>
              <a:gd name="connsiteX15" fmla="*/ 444509 w 5410200"/>
              <a:gd name="connsiteY15" fmla="*/ 2667000 h 3157372"/>
              <a:gd name="connsiteX16" fmla="*/ 0 w 5410200"/>
              <a:gd name="connsiteY16" fmla="*/ 2222491 h 3157372"/>
              <a:gd name="connsiteX17" fmla="*/ 0 w 5410200"/>
              <a:gd name="connsiteY17" fmla="*/ 2222500 h 3157372"/>
              <a:gd name="connsiteX18" fmla="*/ 0 w 5410200"/>
              <a:gd name="connsiteY18" fmla="*/ 1555750 h 3157372"/>
              <a:gd name="connsiteX19" fmla="*/ 0 w 5410200"/>
              <a:gd name="connsiteY19" fmla="*/ 1555750 h 3157372"/>
              <a:gd name="connsiteX20" fmla="*/ 0 w 5410200"/>
              <a:gd name="connsiteY20" fmla="*/ 444509 h 3157372"/>
              <a:gd name="connsiteX0" fmla="*/ 0 w 5410200"/>
              <a:gd name="connsiteY0" fmla="*/ 444509 h 3157372"/>
              <a:gd name="connsiteX1" fmla="*/ 444509 w 5410200"/>
              <a:gd name="connsiteY1" fmla="*/ 0 h 3157372"/>
              <a:gd name="connsiteX2" fmla="*/ 901700 w 5410200"/>
              <a:gd name="connsiteY2" fmla="*/ 0 h 3157372"/>
              <a:gd name="connsiteX3" fmla="*/ 901700 w 5410200"/>
              <a:gd name="connsiteY3" fmla="*/ 0 h 3157372"/>
              <a:gd name="connsiteX4" fmla="*/ 2254250 w 5410200"/>
              <a:gd name="connsiteY4" fmla="*/ 0 h 3157372"/>
              <a:gd name="connsiteX5" fmla="*/ 4965691 w 5410200"/>
              <a:gd name="connsiteY5" fmla="*/ 0 h 3157372"/>
              <a:gd name="connsiteX6" fmla="*/ 5410200 w 5410200"/>
              <a:gd name="connsiteY6" fmla="*/ 444509 h 3157372"/>
              <a:gd name="connsiteX7" fmla="*/ 5410200 w 5410200"/>
              <a:gd name="connsiteY7" fmla="*/ 1555750 h 3157372"/>
              <a:gd name="connsiteX8" fmla="*/ 5410200 w 5410200"/>
              <a:gd name="connsiteY8" fmla="*/ 1555750 h 3157372"/>
              <a:gd name="connsiteX9" fmla="*/ 5410200 w 5410200"/>
              <a:gd name="connsiteY9" fmla="*/ 2222500 h 3157372"/>
              <a:gd name="connsiteX10" fmla="*/ 5410200 w 5410200"/>
              <a:gd name="connsiteY10" fmla="*/ 2222491 h 3157372"/>
              <a:gd name="connsiteX11" fmla="*/ 4965691 w 5410200"/>
              <a:gd name="connsiteY11" fmla="*/ 2667000 h 3157372"/>
              <a:gd name="connsiteX12" fmla="*/ 3168650 w 5410200"/>
              <a:gd name="connsiteY12" fmla="*/ 2657764 h 3157372"/>
              <a:gd name="connsiteX13" fmla="*/ 2806448 w 5410200"/>
              <a:gd name="connsiteY13" fmla="*/ 3157372 h 3157372"/>
              <a:gd name="connsiteX14" fmla="*/ 2074718 w 5410200"/>
              <a:gd name="connsiteY14" fmla="*/ 2667000 h 3157372"/>
              <a:gd name="connsiteX15" fmla="*/ 444509 w 5410200"/>
              <a:gd name="connsiteY15" fmla="*/ 2667000 h 3157372"/>
              <a:gd name="connsiteX16" fmla="*/ 0 w 5410200"/>
              <a:gd name="connsiteY16" fmla="*/ 2222491 h 3157372"/>
              <a:gd name="connsiteX17" fmla="*/ 0 w 5410200"/>
              <a:gd name="connsiteY17" fmla="*/ 2222500 h 3157372"/>
              <a:gd name="connsiteX18" fmla="*/ 0 w 5410200"/>
              <a:gd name="connsiteY18" fmla="*/ 1555750 h 3157372"/>
              <a:gd name="connsiteX19" fmla="*/ 0 w 5410200"/>
              <a:gd name="connsiteY19" fmla="*/ 1555750 h 3157372"/>
              <a:gd name="connsiteX20" fmla="*/ 0 w 5410200"/>
              <a:gd name="connsiteY20" fmla="*/ 444509 h 3157372"/>
              <a:gd name="connsiteX0" fmla="*/ 0 w 5410200"/>
              <a:gd name="connsiteY0" fmla="*/ 444509 h 3166608"/>
              <a:gd name="connsiteX1" fmla="*/ 444509 w 5410200"/>
              <a:gd name="connsiteY1" fmla="*/ 0 h 3166608"/>
              <a:gd name="connsiteX2" fmla="*/ 901700 w 5410200"/>
              <a:gd name="connsiteY2" fmla="*/ 0 h 3166608"/>
              <a:gd name="connsiteX3" fmla="*/ 901700 w 5410200"/>
              <a:gd name="connsiteY3" fmla="*/ 0 h 3166608"/>
              <a:gd name="connsiteX4" fmla="*/ 2254250 w 5410200"/>
              <a:gd name="connsiteY4" fmla="*/ 0 h 3166608"/>
              <a:gd name="connsiteX5" fmla="*/ 4965691 w 5410200"/>
              <a:gd name="connsiteY5" fmla="*/ 0 h 3166608"/>
              <a:gd name="connsiteX6" fmla="*/ 5410200 w 5410200"/>
              <a:gd name="connsiteY6" fmla="*/ 444509 h 3166608"/>
              <a:gd name="connsiteX7" fmla="*/ 5410200 w 5410200"/>
              <a:gd name="connsiteY7" fmla="*/ 1555750 h 3166608"/>
              <a:gd name="connsiteX8" fmla="*/ 5410200 w 5410200"/>
              <a:gd name="connsiteY8" fmla="*/ 1555750 h 3166608"/>
              <a:gd name="connsiteX9" fmla="*/ 5410200 w 5410200"/>
              <a:gd name="connsiteY9" fmla="*/ 2222500 h 3166608"/>
              <a:gd name="connsiteX10" fmla="*/ 5410200 w 5410200"/>
              <a:gd name="connsiteY10" fmla="*/ 2222491 h 3166608"/>
              <a:gd name="connsiteX11" fmla="*/ 4965691 w 5410200"/>
              <a:gd name="connsiteY11" fmla="*/ 2667000 h 3166608"/>
              <a:gd name="connsiteX12" fmla="*/ 3168650 w 5410200"/>
              <a:gd name="connsiteY12" fmla="*/ 2657764 h 3166608"/>
              <a:gd name="connsiteX13" fmla="*/ 2667902 w 5410200"/>
              <a:gd name="connsiteY13" fmla="*/ 3166608 h 3166608"/>
              <a:gd name="connsiteX14" fmla="*/ 2074718 w 5410200"/>
              <a:gd name="connsiteY14" fmla="*/ 2667000 h 3166608"/>
              <a:gd name="connsiteX15" fmla="*/ 444509 w 5410200"/>
              <a:gd name="connsiteY15" fmla="*/ 2667000 h 3166608"/>
              <a:gd name="connsiteX16" fmla="*/ 0 w 5410200"/>
              <a:gd name="connsiteY16" fmla="*/ 2222491 h 3166608"/>
              <a:gd name="connsiteX17" fmla="*/ 0 w 5410200"/>
              <a:gd name="connsiteY17" fmla="*/ 2222500 h 3166608"/>
              <a:gd name="connsiteX18" fmla="*/ 0 w 5410200"/>
              <a:gd name="connsiteY18" fmla="*/ 1555750 h 3166608"/>
              <a:gd name="connsiteX19" fmla="*/ 0 w 5410200"/>
              <a:gd name="connsiteY19" fmla="*/ 1555750 h 3166608"/>
              <a:gd name="connsiteX20" fmla="*/ 0 w 5410200"/>
              <a:gd name="connsiteY20" fmla="*/ 444509 h 3166608"/>
              <a:gd name="connsiteX0" fmla="*/ 0 w 5410200"/>
              <a:gd name="connsiteY0" fmla="*/ 444509 h 3166608"/>
              <a:gd name="connsiteX1" fmla="*/ 444509 w 5410200"/>
              <a:gd name="connsiteY1" fmla="*/ 0 h 3166608"/>
              <a:gd name="connsiteX2" fmla="*/ 901700 w 5410200"/>
              <a:gd name="connsiteY2" fmla="*/ 0 h 3166608"/>
              <a:gd name="connsiteX3" fmla="*/ 901700 w 5410200"/>
              <a:gd name="connsiteY3" fmla="*/ 0 h 3166608"/>
              <a:gd name="connsiteX4" fmla="*/ 2254250 w 5410200"/>
              <a:gd name="connsiteY4" fmla="*/ 0 h 3166608"/>
              <a:gd name="connsiteX5" fmla="*/ 4965691 w 5410200"/>
              <a:gd name="connsiteY5" fmla="*/ 0 h 3166608"/>
              <a:gd name="connsiteX6" fmla="*/ 5410200 w 5410200"/>
              <a:gd name="connsiteY6" fmla="*/ 444509 h 3166608"/>
              <a:gd name="connsiteX7" fmla="*/ 5410200 w 5410200"/>
              <a:gd name="connsiteY7" fmla="*/ 1555750 h 3166608"/>
              <a:gd name="connsiteX8" fmla="*/ 5410200 w 5410200"/>
              <a:gd name="connsiteY8" fmla="*/ 1555750 h 3166608"/>
              <a:gd name="connsiteX9" fmla="*/ 5410200 w 5410200"/>
              <a:gd name="connsiteY9" fmla="*/ 2222500 h 3166608"/>
              <a:gd name="connsiteX10" fmla="*/ 5410200 w 5410200"/>
              <a:gd name="connsiteY10" fmla="*/ 2222491 h 3166608"/>
              <a:gd name="connsiteX11" fmla="*/ 4965691 w 5410200"/>
              <a:gd name="connsiteY11" fmla="*/ 2667000 h 3166608"/>
              <a:gd name="connsiteX12" fmla="*/ 2919268 w 5410200"/>
              <a:gd name="connsiteY12" fmla="*/ 2667000 h 3166608"/>
              <a:gd name="connsiteX13" fmla="*/ 2667902 w 5410200"/>
              <a:gd name="connsiteY13" fmla="*/ 3166608 h 3166608"/>
              <a:gd name="connsiteX14" fmla="*/ 2074718 w 5410200"/>
              <a:gd name="connsiteY14" fmla="*/ 2667000 h 3166608"/>
              <a:gd name="connsiteX15" fmla="*/ 444509 w 5410200"/>
              <a:gd name="connsiteY15" fmla="*/ 2667000 h 3166608"/>
              <a:gd name="connsiteX16" fmla="*/ 0 w 5410200"/>
              <a:gd name="connsiteY16" fmla="*/ 2222491 h 3166608"/>
              <a:gd name="connsiteX17" fmla="*/ 0 w 5410200"/>
              <a:gd name="connsiteY17" fmla="*/ 2222500 h 3166608"/>
              <a:gd name="connsiteX18" fmla="*/ 0 w 5410200"/>
              <a:gd name="connsiteY18" fmla="*/ 1555750 h 3166608"/>
              <a:gd name="connsiteX19" fmla="*/ 0 w 5410200"/>
              <a:gd name="connsiteY19" fmla="*/ 1555750 h 3166608"/>
              <a:gd name="connsiteX20" fmla="*/ 0 w 5410200"/>
              <a:gd name="connsiteY20" fmla="*/ 444509 h 3166608"/>
              <a:gd name="connsiteX0" fmla="*/ 0 w 5410200"/>
              <a:gd name="connsiteY0" fmla="*/ 444509 h 3166608"/>
              <a:gd name="connsiteX1" fmla="*/ 444509 w 5410200"/>
              <a:gd name="connsiteY1" fmla="*/ 0 h 3166608"/>
              <a:gd name="connsiteX2" fmla="*/ 901700 w 5410200"/>
              <a:gd name="connsiteY2" fmla="*/ 0 h 3166608"/>
              <a:gd name="connsiteX3" fmla="*/ 901700 w 5410200"/>
              <a:gd name="connsiteY3" fmla="*/ 0 h 3166608"/>
              <a:gd name="connsiteX4" fmla="*/ 2254250 w 5410200"/>
              <a:gd name="connsiteY4" fmla="*/ 0 h 3166608"/>
              <a:gd name="connsiteX5" fmla="*/ 4965691 w 5410200"/>
              <a:gd name="connsiteY5" fmla="*/ 0 h 3166608"/>
              <a:gd name="connsiteX6" fmla="*/ 5410200 w 5410200"/>
              <a:gd name="connsiteY6" fmla="*/ 444509 h 3166608"/>
              <a:gd name="connsiteX7" fmla="*/ 5410200 w 5410200"/>
              <a:gd name="connsiteY7" fmla="*/ 1555750 h 3166608"/>
              <a:gd name="connsiteX8" fmla="*/ 5410200 w 5410200"/>
              <a:gd name="connsiteY8" fmla="*/ 1555750 h 3166608"/>
              <a:gd name="connsiteX9" fmla="*/ 5410200 w 5410200"/>
              <a:gd name="connsiteY9" fmla="*/ 2222500 h 3166608"/>
              <a:gd name="connsiteX10" fmla="*/ 5410200 w 5410200"/>
              <a:gd name="connsiteY10" fmla="*/ 2222491 h 3166608"/>
              <a:gd name="connsiteX11" fmla="*/ 4965691 w 5410200"/>
              <a:gd name="connsiteY11" fmla="*/ 2667000 h 3166608"/>
              <a:gd name="connsiteX12" fmla="*/ 2919268 w 5410200"/>
              <a:gd name="connsiteY12" fmla="*/ 2667000 h 3166608"/>
              <a:gd name="connsiteX13" fmla="*/ 2667902 w 5410200"/>
              <a:gd name="connsiteY13" fmla="*/ 3166608 h 3166608"/>
              <a:gd name="connsiteX14" fmla="*/ 2351809 w 5410200"/>
              <a:gd name="connsiteY14" fmla="*/ 2657764 h 3166608"/>
              <a:gd name="connsiteX15" fmla="*/ 444509 w 5410200"/>
              <a:gd name="connsiteY15" fmla="*/ 2667000 h 3166608"/>
              <a:gd name="connsiteX16" fmla="*/ 0 w 5410200"/>
              <a:gd name="connsiteY16" fmla="*/ 2222491 h 3166608"/>
              <a:gd name="connsiteX17" fmla="*/ 0 w 5410200"/>
              <a:gd name="connsiteY17" fmla="*/ 2222500 h 3166608"/>
              <a:gd name="connsiteX18" fmla="*/ 0 w 5410200"/>
              <a:gd name="connsiteY18" fmla="*/ 1555750 h 3166608"/>
              <a:gd name="connsiteX19" fmla="*/ 0 w 5410200"/>
              <a:gd name="connsiteY19" fmla="*/ 1555750 h 3166608"/>
              <a:gd name="connsiteX20" fmla="*/ 0 w 5410200"/>
              <a:gd name="connsiteY20" fmla="*/ 444509 h 3166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410200" h="3166608">
                <a:moveTo>
                  <a:pt x="0" y="444509"/>
                </a:moveTo>
                <a:cubicBezTo>
                  <a:pt x="0" y="199013"/>
                  <a:pt x="199013" y="0"/>
                  <a:pt x="444509" y="0"/>
                </a:cubicBezTo>
                <a:lnTo>
                  <a:pt x="901700" y="0"/>
                </a:lnTo>
                <a:lnTo>
                  <a:pt x="901700" y="0"/>
                </a:lnTo>
                <a:lnTo>
                  <a:pt x="2254250" y="0"/>
                </a:lnTo>
                <a:lnTo>
                  <a:pt x="4965691" y="0"/>
                </a:lnTo>
                <a:cubicBezTo>
                  <a:pt x="5211187" y="0"/>
                  <a:pt x="5410200" y="199013"/>
                  <a:pt x="5410200" y="444509"/>
                </a:cubicBezTo>
                <a:lnTo>
                  <a:pt x="5410200" y="1555750"/>
                </a:lnTo>
                <a:lnTo>
                  <a:pt x="5410200" y="1555750"/>
                </a:lnTo>
                <a:lnTo>
                  <a:pt x="5410200" y="2222500"/>
                </a:lnTo>
                <a:lnTo>
                  <a:pt x="5410200" y="2222491"/>
                </a:lnTo>
                <a:cubicBezTo>
                  <a:pt x="5410200" y="2467987"/>
                  <a:pt x="5211187" y="2667000"/>
                  <a:pt x="4965691" y="2667000"/>
                </a:cubicBezTo>
                <a:lnTo>
                  <a:pt x="2919268" y="2667000"/>
                </a:lnTo>
                <a:lnTo>
                  <a:pt x="2667902" y="3166608"/>
                </a:lnTo>
                <a:lnTo>
                  <a:pt x="2351809" y="2657764"/>
                </a:lnTo>
                <a:lnTo>
                  <a:pt x="444509" y="2667000"/>
                </a:lnTo>
                <a:cubicBezTo>
                  <a:pt x="199013" y="2667000"/>
                  <a:pt x="0" y="2467987"/>
                  <a:pt x="0" y="2222491"/>
                </a:cubicBezTo>
                <a:lnTo>
                  <a:pt x="0" y="2222500"/>
                </a:lnTo>
                <a:lnTo>
                  <a:pt x="0" y="1555750"/>
                </a:lnTo>
                <a:lnTo>
                  <a:pt x="0" y="1555750"/>
                </a:lnTo>
                <a:lnTo>
                  <a:pt x="0" y="444509"/>
                </a:lnTo>
                <a:close/>
              </a:path>
            </a:pathLst>
          </a:custGeom>
          <a:solidFill>
            <a:srgbClr val="0072BC"/>
          </a:solidFill>
          <a:ln w="28575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b="1" kern="0" dirty="0">
              <a:solidFill>
                <a:sysClr val="window" lastClr="FFFFFF"/>
              </a:solidFill>
            </a:endParaRPr>
          </a:p>
        </p:txBody>
      </p:sp>
      <p:sp>
        <p:nvSpPr>
          <p:cNvPr id="23" name="Title 7"/>
          <p:cNvSpPr txBox="1">
            <a:spLocks/>
          </p:cNvSpPr>
          <p:nvPr/>
        </p:nvSpPr>
        <p:spPr bwMode="auto">
          <a:xfrm rot="19806540">
            <a:off x="6734115" y="712547"/>
            <a:ext cx="1678202" cy="455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  <a:defRPr/>
            </a:pPr>
            <a:r>
              <a:rPr lang="ru-RU" b="1" kern="0" dirty="0" smtClean="0">
                <a:solidFill>
                  <a:sysClr val="window" lastClr="FFFFFF"/>
                </a:solidFill>
                <a:latin typeface="Arial" pitchFamily="34" charset="0"/>
                <a:cs typeface="Arial" pitchFamily="34" charset="0"/>
              </a:rPr>
              <a:t>Без обеспечения</a:t>
            </a:r>
            <a:endParaRPr lang="en-US" b="1" kern="0" dirty="0">
              <a:solidFill>
                <a:sysClr val="window" lastClr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23528" y="3239234"/>
            <a:ext cx="386579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ТРЕБОВАНИЯ К ЗАЕМЩИКУ</a:t>
            </a:r>
          </a:p>
          <a:p>
            <a:pPr algn="just"/>
            <a:endParaRPr lang="ru-RU" sz="1000" dirty="0" smtClean="0">
              <a:solidFill>
                <a:srgbClr val="0072BC"/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 algn="just">
              <a:buClr>
                <a:srgbClr val="ED1B34"/>
              </a:buClr>
              <a:buFont typeface="Wingdings" pitchFamily="2" charset="2"/>
              <a:buChar char="§"/>
            </a:pPr>
            <a:r>
              <a:rPr lang="ru-RU" sz="1000" dirty="0">
                <a:solidFill>
                  <a:srgbClr val="4D4D4D"/>
                </a:solidFill>
                <a:latin typeface="Arial"/>
                <a:ea typeface="Calibri"/>
              </a:rPr>
              <a:t>Заявляемый доход от текущей деятельности покрывает расходы на обслуживание и погашение кредита</a:t>
            </a:r>
            <a:r>
              <a:rPr lang="ru-RU" sz="1000" dirty="0" smtClean="0">
                <a:solidFill>
                  <a:srgbClr val="4D4D4D"/>
                </a:solidFill>
                <a:latin typeface="Arial"/>
                <a:ea typeface="Calibri"/>
              </a:rPr>
              <a:t>.</a:t>
            </a:r>
          </a:p>
          <a:p>
            <a:pPr algn="just">
              <a:buClr>
                <a:srgbClr val="ED1B34"/>
              </a:buClr>
            </a:pPr>
            <a:endParaRPr lang="ru-RU" sz="1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36504" y="5359568"/>
            <a:ext cx="3995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rgbClr val="39414E"/>
                </a:solidFill>
                <a:latin typeface="Open Sans"/>
              </a:rPr>
              <a:t>Расчетный </a:t>
            </a:r>
            <a:r>
              <a:rPr lang="ru-RU" sz="1200" b="1" dirty="0">
                <a:solidFill>
                  <a:srgbClr val="39414E"/>
                </a:solidFill>
                <a:latin typeface="Open Sans"/>
              </a:rPr>
              <a:t>счет для оформления кредита </a:t>
            </a:r>
          </a:p>
          <a:p>
            <a:r>
              <a:rPr lang="ru-RU" sz="1200" b="1" dirty="0">
                <a:solidFill>
                  <a:srgbClr val="39414E"/>
                </a:solidFill>
                <a:latin typeface="Open Sans"/>
              </a:rPr>
              <a:t>может быть открыт в любом банке</a:t>
            </a:r>
            <a:r>
              <a:rPr lang="ru-RU" sz="1200" b="1" dirty="0" smtClean="0">
                <a:solidFill>
                  <a:srgbClr val="39414E"/>
                </a:solidFill>
                <a:latin typeface="Open Sans"/>
              </a:rPr>
              <a:t>.</a:t>
            </a:r>
          </a:p>
          <a:p>
            <a:endParaRPr lang="ru-RU" sz="1200" b="1" dirty="0" smtClean="0">
              <a:solidFill>
                <a:srgbClr val="39414E"/>
              </a:solidFill>
              <a:latin typeface="Open San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9" r="3998"/>
          <a:stretch/>
        </p:blipFill>
        <p:spPr bwMode="auto">
          <a:xfrm>
            <a:off x="4714875" y="1674721"/>
            <a:ext cx="3409950" cy="3514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323528" y="4091318"/>
            <a:ext cx="27622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РЕФИНАНСИРУЕМОГО КРЕДИТА</a:t>
            </a:r>
            <a:endParaRPr lang="ru-RU" sz="1000" dirty="0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439730"/>
            <a:ext cx="639863" cy="625153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827584" y="4523366"/>
            <a:ext cx="3708920" cy="705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Aft>
                <a:spcPts val="1125"/>
              </a:spcAft>
            </a:pPr>
            <a:r>
              <a:rPr lang="ru-RU" sz="1000" b="1" dirty="0">
                <a:solidFill>
                  <a:srgbClr val="4D4D4D"/>
                </a:solidFill>
                <a:latin typeface="Arial"/>
                <a:ea typeface="Times New Roman"/>
              </a:rPr>
              <a:t>До </a:t>
            </a:r>
            <a:r>
              <a:rPr lang="ru-RU" sz="1000" b="1" dirty="0" smtClean="0">
                <a:solidFill>
                  <a:srgbClr val="4D4D4D"/>
                </a:solidFill>
                <a:latin typeface="Arial"/>
                <a:ea typeface="Times New Roman"/>
              </a:rPr>
              <a:t>1 млн рублей </a:t>
            </a:r>
            <a:r>
              <a:rPr lang="en-US" sz="800" i="1" dirty="0" smtClean="0">
                <a:solidFill>
                  <a:srgbClr val="4D4D4D"/>
                </a:solidFill>
                <a:latin typeface="Arial"/>
                <a:ea typeface="Times New Roman"/>
              </a:rPr>
              <a:t>(c</a:t>
            </a:r>
            <a:r>
              <a:rPr lang="ru-RU" sz="800" i="1" dirty="0">
                <a:solidFill>
                  <a:srgbClr val="4D4D4D"/>
                </a:solidFill>
                <a:latin typeface="Arial"/>
                <a:ea typeface="Times New Roman"/>
              </a:rPr>
              <a:t>рок регистрации Заемщика на дату подачи заявки - от 0 </a:t>
            </a:r>
            <a:r>
              <a:rPr lang="ru-RU" sz="800" i="1" dirty="0" smtClean="0">
                <a:solidFill>
                  <a:srgbClr val="4D4D4D"/>
                </a:solidFill>
                <a:latin typeface="Arial"/>
                <a:ea typeface="Times New Roman"/>
              </a:rPr>
              <a:t>месяцев</a:t>
            </a:r>
            <a:r>
              <a:rPr lang="en-US" sz="800" i="1" dirty="0" smtClean="0">
                <a:solidFill>
                  <a:srgbClr val="4D4D4D"/>
                </a:solidFill>
                <a:latin typeface="Arial"/>
                <a:ea typeface="Times New Roman"/>
              </a:rPr>
              <a:t>)</a:t>
            </a:r>
            <a:r>
              <a:rPr lang="ru-RU" sz="800" i="1" dirty="0" smtClean="0">
                <a:solidFill>
                  <a:srgbClr val="4D4D4D"/>
                </a:solidFill>
                <a:latin typeface="Arial"/>
                <a:ea typeface="Times New Roman"/>
              </a:rPr>
              <a:t>.</a:t>
            </a:r>
            <a:endParaRPr lang="ru-RU" sz="800" dirty="0">
              <a:solidFill>
                <a:srgbClr val="4D4D4D"/>
              </a:solidFill>
              <a:latin typeface="Times New Roman"/>
              <a:ea typeface="Calibri"/>
            </a:endParaRP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Объект 5"/>
          <p:cNvSpPr txBox="1">
            <a:spLocks/>
          </p:cNvSpPr>
          <p:nvPr/>
        </p:nvSpPr>
        <p:spPr>
          <a:xfrm>
            <a:off x="323528" y="908719"/>
            <a:ext cx="6120680" cy="432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0" tIns="45705" rIns="91410" bIns="45705" numCol="1" rtlCol="0" anchor="t" anchorCtr="0" compatLnSpc="1">
            <a:prstTxWarp prst="textNoShape">
              <a:avLst/>
            </a:prstTxWarp>
            <a:noAutofit/>
          </a:bodyPr>
          <a:lstStyle>
            <a:lvl1pPr marL="0" indent="0" algn="r" defTabSz="914400" rtl="0" eaLnBrk="1" latinLnBrk="0" hangingPunct="1">
              <a:lnSpc>
                <a:spcPts val="3000"/>
              </a:lnSpc>
              <a:spcBef>
                <a:spcPct val="0"/>
              </a:spcBef>
              <a:buClrTx/>
              <a:buSzPct val="80000"/>
              <a:buFont typeface="Arial" pitchFamily="34" charset="0"/>
              <a:buNone/>
              <a:defRPr sz="2800" kern="120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marL="742698" indent="-285654" algn="l" defTabSz="914091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Char char="►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2613" indent="-228522" algn="l" defTabSz="914091" rtl="0" eaLnBrk="1" latinLnBrk="0" hangingPunct="1">
              <a:spcBef>
                <a:spcPct val="20000"/>
              </a:spcBef>
              <a:buFont typeface="Arial" pitchFamily="34" charset="0"/>
              <a:buChar char="―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599657" indent="-228522" algn="l" defTabSz="914091" rtl="0" eaLnBrk="1" latinLnBrk="0" hangingPunct="1">
              <a:spcBef>
                <a:spcPct val="20000"/>
              </a:spcBef>
              <a:buFont typeface="Arial" pitchFamily="34" charset="0"/>
              <a:buChar char="&gt;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6704" indent="-228522" algn="l" defTabSz="914091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3748" indent="-228522" algn="l" defTabSz="91409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795" indent="-228522" algn="l" defTabSz="91409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839" indent="-228522" algn="l" defTabSz="91409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886" indent="-228522" algn="l" defTabSz="91409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dirty="0" smtClean="0">
                <a:latin typeface="Arial" pitchFamily="34" charset="0"/>
                <a:ea typeface="Arial Unicode MS" pitchFamily="34" charset="-128"/>
                <a:cs typeface="Arial" pitchFamily="34" charset="0"/>
              </a:rPr>
              <a:t>Условия рефинансирования кредита</a:t>
            </a:r>
            <a:endParaRPr lang="ru-RU" sz="2400" dirty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47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5"/>
          <p:cNvSpPr txBox="1">
            <a:spLocks/>
          </p:cNvSpPr>
          <p:nvPr/>
        </p:nvSpPr>
        <p:spPr>
          <a:xfrm>
            <a:off x="323528" y="764704"/>
            <a:ext cx="3703091" cy="432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0" tIns="45705" rIns="91410" bIns="45705" numCol="1" rtlCol="0" anchor="t" anchorCtr="0" compatLnSpc="1">
            <a:prstTxWarp prst="textNoShape">
              <a:avLst/>
            </a:prstTxWarp>
            <a:noAutofit/>
          </a:bodyPr>
          <a:lstStyle>
            <a:lvl1pPr marL="0" indent="0" algn="r" defTabSz="914400" rtl="0" eaLnBrk="1" latinLnBrk="0" hangingPunct="1">
              <a:lnSpc>
                <a:spcPts val="3000"/>
              </a:lnSpc>
              <a:spcBef>
                <a:spcPct val="0"/>
              </a:spcBef>
              <a:buClrTx/>
              <a:buSzPct val="80000"/>
              <a:buFont typeface="Arial" pitchFamily="34" charset="0"/>
              <a:buNone/>
              <a:defRPr sz="2800" kern="120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marL="742698" indent="-285654" algn="l" defTabSz="914091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Char char="►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2613" indent="-228522" algn="l" defTabSz="914091" rtl="0" eaLnBrk="1" latinLnBrk="0" hangingPunct="1">
              <a:spcBef>
                <a:spcPct val="20000"/>
              </a:spcBef>
              <a:buFont typeface="Arial" pitchFamily="34" charset="0"/>
              <a:buChar char="―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599657" indent="-228522" algn="l" defTabSz="914091" rtl="0" eaLnBrk="1" latinLnBrk="0" hangingPunct="1">
              <a:spcBef>
                <a:spcPct val="20000"/>
              </a:spcBef>
              <a:buFont typeface="Arial" pitchFamily="34" charset="0"/>
              <a:buChar char="&gt;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6704" indent="-228522" algn="l" defTabSz="914091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3748" indent="-228522" algn="l" defTabSz="91409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795" indent="-228522" algn="l" defTabSz="91409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839" indent="-228522" algn="l" defTabSz="91409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886" indent="-228522" algn="l" defTabSz="91409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dirty="0" smtClean="0">
                <a:latin typeface="Arial" pitchFamily="34" charset="0"/>
                <a:ea typeface="Arial Unicode MS" pitchFamily="34" charset="-128"/>
                <a:cs typeface="Arial" pitchFamily="34" charset="0"/>
              </a:rPr>
              <a:t>Как подать заявку</a:t>
            </a:r>
            <a:endParaRPr lang="ru-RU" sz="2400" dirty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8067" y="3680769"/>
            <a:ext cx="197509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400" b="1" kern="0" dirty="0" smtClean="0">
                <a:solidFill>
                  <a:srgbClr val="0476BF"/>
                </a:solidFill>
                <a:latin typeface="Arial"/>
              </a:rPr>
              <a:t>Заявка</a:t>
            </a:r>
            <a:endParaRPr lang="en-US" sz="1400" b="1" kern="0" dirty="0" smtClean="0">
              <a:solidFill>
                <a:srgbClr val="0476BF"/>
              </a:solidFill>
              <a:latin typeface="Arial"/>
            </a:endParaRPr>
          </a:p>
          <a:p>
            <a:pPr algn="ctr">
              <a:spcBef>
                <a:spcPct val="20000"/>
              </a:spcBef>
              <a:defRPr/>
            </a:pPr>
            <a:r>
              <a:rPr lang="ru-RU" sz="1000" kern="0" dirty="0" smtClean="0">
                <a:solidFill>
                  <a:srgbClr val="4D4D4D"/>
                </a:solidFill>
              </a:rPr>
              <a:t>Заполнение полей с параметрами кредита (цель, сумма, срок, продукт, источник погашения, валюта)</a:t>
            </a:r>
          </a:p>
          <a:p>
            <a:pPr algn="ctr">
              <a:spcBef>
                <a:spcPct val="20000"/>
              </a:spcBef>
              <a:defRPr/>
            </a:pPr>
            <a:r>
              <a:rPr lang="ru-RU" sz="1000" kern="0" dirty="0" smtClean="0">
                <a:solidFill>
                  <a:srgbClr val="1F497D">
                    <a:lumMod val="60000"/>
                    <a:lumOff val="40000"/>
                  </a:srgbClr>
                </a:solidFill>
              </a:rPr>
              <a:t>10-15 минут</a:t>
            </a:r>
            <a:endParaRPr lang="en-US" sz="1000" kern="0" dirty="0" smtClean="0">
              <a:solidFill>
                <a:srgbClr val="1F497D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Sev01"/>
          <p:cNvSpPr/>
          <p:nvPr/>
        </p:nvSpPr>
        <p:spPr>
          <a:xfrm>
            <a:off x="750739" y="2382757"/>
            <a:ext cx="1209747" cy="1209747"/>
          </a:xfrm>
          <a:prstGeom prst="ellipse">
            <a:avLst/>
          </a:prstGeom>
          <a:solidFill>
            <a:srgbClr val="0476BF"/>
          </a:solidFill>
          <a:ln w="25400" cap="flat" cmpd="sng" algn="ctr">
            <a:solidFill>
              <a:sysClr val="window" lastClr="FFFFFF">
                <a:lumMod val="9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4000" kern="0" dirty="0">
              <a:solidFill>
                <a:srgbClr val="0476BF">
                  <a:lumMod val="50000"/>
                </a:srgbClr>
              </a:solidFill>
              <a:latin typeface="FontAwesome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71844" y="3680769"/>
            <a:ext cx="201624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400" b="1" kern="0" dirty="0" smtClean="0">
                <a:solidFill>
                  <a:srgbClr val="0E5A8B"/>
                </a:solidFill>
              </a:rPr>
              <a:t>Анкета</a:t>
            </a:r>
            <a:endParaRPr lang="en-US" sz="1400" b="1" kern="0" dirty="0" smtClean="0">
              <a:solidFill>
                <a:srgbClr val="0E5A8B"/>
              </a:solidFill>
            </a:endParaRPr>
          </a:p>
          <a:p>
            <a:pPr algn="ctr">
              <a:spcBef>
                <a:spcPct val="20000"/>
              </a:spcBef>
              <a:defRPr/>
            </a:pPr>
            <a:r>
              <a:rPr lang="ru-RU" sz="1000" kern="0" dirty="0" smtClean="0">
                <a:solidFill>
                  <a:srgbClr val="4D4D4D"/>
                </a:solidFill>
              </a:rPr>
              <a:t>Заполнение карточки, часть информации заполнена автоматически из внешних источников </a:t>
            </a:r>
          </a:p>
          <a:p>
            <a:pPr algn="ctr">
              <a:spcBef>
                <a:spcPct val="20000"/>
              </a:spcBef>
              <a:defRPr/>
            </a:pPr>
            <a:r>
              <a:rPr lang="ru-RU" sz="1000" kern="0" dirty="0" smtClean="0">
                <a:solidFill>
                  <a:srgbClr val="1F497D">
                    <a:lumMod val="60000"/>
                    <a:lumOff val="40000"/>
                  </a:srgbClr>
                </a:solidFill>
              </a:rPr>
              <a:t>30-45 минут</a:t>
            </a:r>
            <a:endParaRPr lang="en-US" sz="1000" kern="0" dirty="0" smtClean="0">
              <a:solidFill>
                <a:srgbClr val="1F497D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0" name="Sev02"/>
          <p:cNvSpPr/>
          <p:nvPr/>
        </p:nvSpPr>
        <p:spPr>
          <a:xfrm>
            <a:off x="2775094" y="2382757"/>
            <a:ext cx="1209747" cy="1209747"/>
          </a:xfrm>
          <a:prstGeom prst="ellipse">
            <a:avLst/>
          </a:prstGeom>
          <a:solidFill>
            <a:srgbClr val="0E5A8B"/>
          </a:solidFill>
          <a:ln w="25400" cap="flat" cmpd="sng" algn="ctr">
            <a:solidFill>
              <a:sysClr val="window" lastClr="FFFFFF">
                <a:lumMod val="9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6000" kern="0" dirty="0">
              <a:solidFill>
                <a:srgbClr val="0E5A8B">
                  <a:lumMod val="50000"/>
                </a:srgbClr>
              </a:solidFill>
              <a:latin typeface="FontAwesome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16777" y="3680769"/>
            <a:ext cx="199979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400" b="1" kern="0" dirty="0" smtClean="0">
                <a:solidFill>
                  <a:srgbClr val="32ACFA"/>
                </a:solidFill>
              </a:rPr>
              <a:t>Документы</a:t>
            </a:r>
            <a:endParaRPr lang="en-US" sz="1400" b="1" kern="0" dirty="0" smtClean="0">
              <a:solidFill>
                <a:srgbClr val="32ACFA"/>
              </a:solidFill>
            </a:endParaRPr>
          </a:p>
          <a:p>
            <a:pPr algn="ctr">
              <a:spcBef>
                <a:spcPct val="20000"/>
              </a:spcBef>
              <a:defRPr/>
            </a:pPr>
            <a:r>
              <a:rPr lang="ru-RU" sz="1000" kern="0" dirty="0" smtClean="0">
                <a:solidFill>
                  <a:srgbClr val="4D4D4D"/>
                </a:solidFill>
              </a:rPr>
              <a:t>Добавление документов к заявке, система автоматически формирует пакет документов, которые необходимо приложить</a:t>
            </a:r>
          </a:p>
          <a:p>
            <a:pPr algn="ctr">
              <a:spcBef>
                <a:spcPct val="20000"/>
              </a:spcBef>
              <a:defRPr/>
            </a:pPr>
            <a:r>
              <a:rPr lang="ru-RU" sz="1000" kern="0" dirty="0" smtClean="0">
                <a:solidFill>
                  <a:srgbClr val="1F497D">
                    <a:lumMod val="60000"/>
                    <a:lumOff val="40000"/>
                  </a:srgbClr>
                </a:solidFill>
              </a:rPr>
              <a:t>30 минут </a:t>
            </a:r>
          </a:p>
          <a:p>
            <a:pPr algn="ctr">
              <a:spcBef>
                <a:spcPct val="20000"/>
              </a:spcBef>
              <a:defRPr/>
            </a:pPr>
            <a:endParaRPr lang="ru-RU" sz="1000" kern="0" dirty="0" smtClean="0">
              <a:solidFill>
                <a:sysClr val="window" lastClr="FFFFFF">
                  <a:lumMod val="50000"/>
                </a:sysClr>
              </a:solidFill>
            </a:endParaRPr>
          </a:p>
          <a:p>
            <a:pPr algn="ctr">
              <a:spcBef>
                <a:spcPct val="20000"/>
              </a:spcBef>
              <a:defRPr/>
            </a:pPr>
            <a:endParaRPr lang="ru-RU" sz="1000" kern="0" dirty="0" smtClean="0">
              <a:solidFill>
                <a:sysClr val="window" lastClr="FFFFFF">
                  <a:lumMod val="50000"/>
                </a:sysClr>
              </a:solidFill>
            </a:endParaRPr>
          </a:p>
          <a:p>
            <a:pPr algn="ctr">
              <a:spcBef>
                <a:spcPct val="20000"/>
              </a:spcBef>
              <a:defRPr/>
            </a:pPr>
            <a:endParaRPr lang="en-US" sz="1000" kern="0" dirty="0" smtClean="0">
              <a:solidFill>
                <a:sysClr val="window" lastClr="FFFFFF">
                  <a:lumMod val="50000"/>
                </a:sysClr>
              </a:solidFill>
            </a:endParaRPr>
          </a:p>
        </p:txBody>
      </p:sp>
      <p:sp>
        <p:nvSpPr>
          <p:cNvPr id="12" name="Sev03"/>
          <p:cNvSpPr/>
          <p:nvPr/>
        </p:nvSpPr>
        <p:spPr>
          <a:xfrm>
            <a:off x="4811800" y="2382757"/>
            <a:ext cx="1209747" cy="1209747"/>
          </a:xfrm>
          <a:prstGeom prst="ellipse">
            <a:avLst/>
          </a:prstGeom>
          <a:solidFill>
            <a:srgbClr val="32ACFA"/>
          </a:solidFill>
          <a:ln w="25400" cap="flat" cmpd="sng" algn="ctr">
            <a:solidFill>
              <a:sysClr val="window" lastClr="FFFFFF">
                <a:lumMod val="9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4000" kern="0" dirty="0">
              <a:solidFill>
                <a:srgbClr val="32ACFA">
                  <a:lumMod val="50000"/>
                </a:srgbClr>
              </a:solidFill>
              <a:latin typeface="FontAwesome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45257" y="3680769"/>
            <a:ext cx="1917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400" b="1" kern="0" dirty="0" smtClean="0">
                <a:solidFill>
                  <a:srgbClr val="4D4D4D"/>
                </a:solidFill>
              </a:rPr>
              <a:t>Отправка на рассмотрение</a:t>
            </a:r>
            <a:endParaRPr lang="en-US" sz="1000" kern="0" dirty="0" smtClean="0">
              <a:solidFill>
                <a:srgbClr val="4D4D4D"/>
              </a:solidFill>
            </a:endParaRPr>
          </a:p>
        </p:txBody>
      </p:sp>
      <p:sp>
        <p:nvSpPr>
          <p:cNvPr id="14" name="Freeform 52"/>
          <p:cNvSpPr>
            <a:spLocks noEditPoints="1"/>
          </p:cNvSpPr>
          <p:nvPr/>
        </p:nvSpPr>
        <p:spPr bwMode="auto">
          <a:xfrm>
            <a:off x="7172402" y="2116403"/>
            <a:ext cx="463193" cy="498331"/>
          </a:xfrm>
          <a:custGeom>
            <a:avLst/>
            <a:gdLst/>
            <a:ahLst/>
            <a:cxnLst>
              <a:cxn ang="0">
                <a:pos x="67" y="67"/>
              </a:cxn>
              <a:cxn ang="0">
                <a:pos x="61" y="72"/>
              </a:cxn>
              <a:cxn ang="0">
                <a:pos x="5" y="72"/>
              </a:cxn>
              <a:cxn ang="0">
                <a:pos x="0" y="67"/>
              </a:cxn>
              <a:cxn ang="0">
                <a:pos x="0" y="16"/>
              </a:cxn>
              <a:cxn ang="0">
                <a:pos x="5" y="11"/>
              </a:cxn>
              <a:cxn ang="0">
                <a:pos x="10" y="11"/>
              </a:cxn>
              <a:cxn ang="0">
                <a:pos x="10" y="7"/>
              </a:cxn>
              <a:cxn ang="0">
                <a:pos x="16" y="0"/>
              </a:cxn>
              <a:cxn ang="0">
                <a:pos x="19" y="0"/>
              </a:cxn>
              <a:cxn ang="0">
                <a:pos x="25" y="7"/>
              </a:cxn>
              <a:cxn ang="0">
                <a:pos x="25" y="11"/>
              </a:cxn>
              <a:cxn ang="0">
                <a:pos x="41" y="11"/>
              </a:cxn>
              <a:cxn ang="0">
                <a:pos x="41" y="7"/>
              </a:cxn>
              <a:cxn ang="0">
                <a:pos x="47" y="0"/>
              </a:cxn>
              <a:cxn ang="0">
                <a:pos x="50" y="0"/>
              </a:cxn>
              <a:cxn ang="0">
                <a:pos x="56" y="7"/>
              </a:cxn>
              <a:cxn ang="0">
                <a:pos x="56" y="11"/>
              </a:cxn>
              <a:cxn ang="0">
                <a:pos x="61" y="11"/>
              </a:cxn>
              <a:cxn ang="0">
                <a:pos x="67" y="16"/>
              </a:cxn>
              <a:cxn ang="0">
                <a:pos x="67" y="67"/>
              </a:cxn>
              <a:cxn ang="0">
                <a:pos x="61" y="67"/>
              </a:cxn>
              <a:cxn ang="0">
                <a:pos x="61" y="26"/>
              </a:cxn>
              <a:cxn ang="0">
                <a:pos x="5" y="26"/>
              </a:cxn>
              <a:cxn ang="0">
                <a:pos x="5" y="67"/>
              </a:cxn>
              <a:cxn ang="0">
                <a:pos x="61" y="67"/>
              </a:cxn>
              <a:cxn ang="0">
                <a:pos x="20" y="7"/>
              </a:cxn>
              <a:cxn ang="0">
                <a:pos x="19" y="5"/>
              </a:cxn>
              <a:cxn ang="0">
                <a:pos x="16" y="5"/>
              </a:cxn>
              <a:cxn ang="0">
                <a:pos x="15" y="7"/>
              </a:cxn>
              <a:cxn ang="0">
                <a:pos x="15" y="18"/>
              </a:cxn>
              <a:cxn ang="0">
                <a:pos x="16" y="20"/>
              </a:cxn>
              <a:cxn ang="0">
                <a:pos x="19" y="20"/>
              </a:cxn>
              <a:cxn ang="0">
                <a:pos x="20" y="18"/>
              </a:cxn>
              <a:cxn ang="0">
                <a:pos x="20" y="7"/>
              </a:cxn>
              <a:cxn ang="0">
                <a:pos x="51" y="7"/>
              </a:cxn>
              <a:cxn ang="0">
                <a:pos x="50" y="5"/>
              </a:cxn>
              <a:cxn ang="0">
                <a:pos x="47" y="5"/>
              </a:cxn>
              <a:cxn ang="0">
                <a:pos x="46" y="7"/>
              </a:cxn>
              <a:cxn ang="0">
                <a:pos x="46" y="18"/>
              </a:cxn>
              <a:cxn ang="0">
                <a:pos x="47" y="20"/>
              </a:cxn>
              <a:cxn ang="0">
                <a:pos x="50" y="20"/>
              </a:cxn>
              <a:cxn ang="0">
                <a:pos x="51" y="18"/>
              </a:cxn>
              <a:cxn ang="0">
                <a:pos x="51" y="7"/>
              </a:cxn>
            </a:cxnLst>
            <a:rect l="0" t="0" r="r" b="b"/>
            <a:pathLst>
              <a:path w="67" h="72">
                <a:moveTo>
                  <a:pt x="67" y="67"/>
                </a:moveTo>
                <a:cubicBezTo>
                  <a:pt x="67" y="70"/>
                  <a:pt x="64" y="72"/>
                  <a:pt x="61" y="72"/>
                </a:cubicBezTo>
                <a:cubicBezTo>
                  <a:pt x="5" y="72"/>
                  <a:pt x="5" y="72"/>
                  <a:pt x="5" y="72"/>
                </a:cubicBezTo>
                <a:cubicBezTo>
                  <a:pt x="2" y="72"/>
                  <a:pt x="0" y="70"/>
                  <a:pt x="0" y="67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13"/>
                  <a:pt x="2" y="11"/>
                  <a:pt x="5" y="11"/>
                </a:cubicBezTo>
                <a:cubicBezTo>
                  <a:pt x="10" y="11"/>
                  <a:pt x="10" y="11"/>
                  <a:pt x="10" y="11"/>
                </a:cubicBezTo>
                <a:cubicBezTo>
                  <a:pt x="10" y="7"/>
                  <a:pt x="10" y="7"/>
                  <a:pt x="10" y="7"/>
                </a:cubicBezTo>
                <a:cubicBezTo>
                  <a:pt x="10" y="3"/>
                  <a:pt x="13" y="0"/>
                  <a:pt x="16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23" y="0"/>
                  <a:pt x="25" y="3"/>
                  <a:pt x="25" y="7"/>
                </a:cubicBezTo>
                <a:cubicBezTo>
                  <a:pt x="25" y="11"/>
                  <a:pt x="25" y="11"/>
                  <a:pt x="25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1" y="7"/>
                  <a:pt x="41" y="7"/>
                  <a:pt x="41" y="7"/>
                </a:cubicBezTo>
                <a:cubicBezTo>
                  <a:pt x="41" y="3"/>
                  <a:pt x="44" y="0"/>
                  <a:pt x="47" y="0"/>
                </a:cubicBezTo>
                <a:cubicBezTo>
                  <a:pt x="50" y="0"/>
                  <a:pt x="50" y="0"/>
                  <a:pt x="50" y="0"/>
                </a:cubicBezTo>
                <a:cubicBezTo>
                  <a:pt x="53" y="0"/>
                  <a:pt x="56" y="3"/>
                  <a:pt x="56" y="7"/>
                </a:cubicBezTo>
                <a:cubicBezTo>
                  <a:pt x="56" y="11"/>
                  <a:pt x="56" y="11"/>
                  <a:pt x="56" y="11"/>
                </a:cubicBezTo>
                <a:cubicBezTo>
                  <a:pt x="61" y="11"/>
                  <a:pt x="61" y="11"/>
                  <a:pt x="61" y="11"/>
                </a:cubicBezTo>
                <a:cubicBezTo>
                  <a:pt x="64" y="11"/>
                  <a:pt x="67" y="13"/>
                  <a:pt x="67" y="16"/>
                </a:cubicBezTo>
                <a:lnTo>
                  <a:pt x="67" y="67"/>
                </a:lnTo>
                <a:close/>
                <a:moveTo>
                  <a:pt x="61" y="67"/>
                </a:moveTo>
                <a:cubicBezTo>
                  <a:pt x="61" y="26"/>
                  <a:pt x="61" y="26"/>
                  <a:pt x="61" y="26"/>
                </a:cubicBezTo>
                <a:cubicBezTo>
                  <a:pt x="5" y="26"/>
                  <a:pt x="5" y="26"/>
                  <a:pt x="5" y="26"/>
                </a:cubicBezTo>
                <a:cubicBezTo>
                  <a:pt x="5" y="67"/>
                  <a:pt x="5" y="67"/>
                  <a:pt x="5" y="67"/>
                </a:cubicBezTo>
                <a:lnTo>
                  <a:pt x="61" y="67"/>
                </a:lnTo>
                <a:close/>
                <a:moveTo>
                  <a:pt x="20" y="7"/>
                </a:moveTo>
                <a:cubicBezTo>
                  <a:pt x="20" y="6"/>
                  <a:pt x="20" y="5"/>
                  <a:pt x="19" y="5"/>
                </a:cubicBezTo>
                <a:cubicBezTo>
                  <a:pt x="16" y="5"/>
                  <a:pt x="16" y="5"/>
                  <a:pt x="16" y="5"/>
                </a:cubicBezTo>
                <a:cubicBezTo>
                  <a:pt x="16" y="5"/>
                  <a:pt x="15" y="6"/>
                  <a:pt x="15" y="7"/>
                </a:cubicBezTo>
                <a:cubicBezTo>
                  <a:pt x="15" y="18"/>
                  <a:pt x="15" y="18"/>
                  <a:pt x="15" y="18"/>
                </a:cubicBezTo>
                <a:cubicBezTo>
                  <a:pt x="15" y="19"/>
                  <a:pt x="16" y="20"/>
                  <a:pt x="16" y="20"/>
                </a:cubicBezTo>
                <a:cubicBezTo>
                  <a:pt x="19" y="20"/>
                  <a:pt x="19" y="20"/>
                  <a:pt x="19" y="20"/>
                </a:cubicBezTo>
                <a:cubicBezTo>
                  <a:pt x="20" y="20"/>
                  <a:pt x="20" y="19"/>
                  <a:pt x="20" y="18"/>
                </a:cubicBezTo>
                <a:lnTo>
                  <a:pt x="20" y="7"/>
                </a:lnTo>
                <a:close/>
                <a:moveTo>
                  <a:pt x="51" y="7"/>
                </a:moveTo>
                <a:cubicBezTo>
                  <a:pt x="51" y="6"/>
                  <a:pt x="51" y="5"/>
                  <a:pt x="50" y="5"/>
                </a:cubicBezTo>
                <a:cubicBezTo>
                  <a:pt x="47" y="5"/>
                  <a:pt x="47" y="5"/>
                  <a:pt x="47" y="5"/>
                </a:cubicBezTo>
                <a:cubicBezTo>
                  <a:pt x="47" y="5"/>
                  <a:pt x="46" y="6"/>
                  <a:pt x="46" y="7"/>
                </a:cubicBezTo>
                <a:cubicBezTo>
                  <a:pt x="46" y="18"/>
                  <a:pt x="46" y="18"/>
                  <a:pt x="46" y="18"/>
                </a:cubicBezTo>
                <a:cubicBezTo>
                  <a:pt x="46" y="19"/>
                  <a:pt x="47" y="20"/>
                  <a:pt x="47" y="20"/>
                </a:cubicBezTo>
                <a:cubicBezTo>
                  <a:pt x="50" y="20"/>
                  <a:pt x="50" y="20"/>
                  <a:pt x="50" y="20"/>
                </a:cubicBezTo>
                <a:cubicBezTo>
                  <a:pt x="51" y="20"/>
                  <a:pt x="51" y="19"/>
                  <a:pt x="51" y="18"/>
                </a:cubicBezTo>
                <a:lnTo>
                  <a:pt x="51" y="7"/>
                </a:lnTo>
                <a:close/>
              </a:path>
            </a:pathLst>
          </a:custGeom>
          <a:solidFill>
            <a:sysClr val="window" lastClr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kern="0" dirty="0">
              <a:solidFill>
                <a:sysClr val="windowText" lastClr="0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4176" y="4850576"/>
            <a:ext cx="7845860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1400">
                <a:solidFill>
                  <a:srgbClr val="4D4D4D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/>
            <a:r>
              <a:rPr lang="en-US" dirty="0"/>
              <a:t> </a:t>
            </a:r>
            <a:r>
              <a:rPr lang="ru-RU" dirty="0"/>
              <a:t>УКЭП  клиента на этапе заведения заявки не потребуется, при регистрации в системе необходимо выбрать систему налогообложения НПД</a:t>
            </a:r>
          </a:p>
          <a:p>
            <a:pPr algn="ctr"/>
            <a:r>
              <a:rPr lang="ru-RU" dirty="0"/>
              <a:t> (УКЭП будет необходим на этапе заключения кредитного договора)</a:t>
            </a:r>
            <a:endParaRPr lang="en-US" dirty="0"/>
          </a:p>
        </p:txBody>
      </p:sp>
      <p:sp>
        <p:nvSpPr>
          <p:cNvPr id="16" name="Sev04"/>
          <p:cNvSpPr/>
          <p:nvPr/>
        </p:nvSpPr>
        <p:spPr>
          <a:xfrm>
            <a:off x="6804248" y="2337259"/>
            <a:ext cx="1209747" cy="1209747"/>
          </a:xfrm>
          <a:prstGeom prst="ellipse">
            <a:avLst/>
          </a:prstGeom>
          <a:solidFill>
            <a:srgbClr val="A1A1A1"/>
          </a:solidFill>
          <a:ln w="25400" cap="flat" cmpd="sng" algn="ctr">
            <a:solidFill>
              <a:sysClr val="window" lastClr="FFFFFF">
                <a:lumMod val="9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4000" kern="0" dirty="0">
              <a:solidFill>
                <a:srgbClr val="A1A1A1">
                  <a:lumMod val="50000"/>
                </a:srgbClr>
              </a:solidFill>
              <a:latin typeface="FontAwesome" pitchFamily="2" charset="0"/>
            </a:endParaRPr>
          </a:p>
        </p:txBody>
      </p:sp>
      <p:sp>
        <p:nvSpPr>
          <p:cNvPr id="17" name="Freeform 52"/>
          <p:cNvSpPr>
            <a:spLocks noEditPoints="1"/>
          </p:cNvSpPr>
          <p:nvPr/>
        </p:nvSpPr>
        <p:spPr bwMode="auto">
          <a:xfrm>
            <a:off x="7177525" y="2692967"/>
            <a:ext cx="463193" cy="498331"/>
          </a:xfrm>
          <a:custGeom>
            <a:avLst/>
            <a:gdLst/>
            <a:ahLst/>
            <a:cxnLst>
              <a:cxn ang="0">
                <a:pos x="67" y="67"/>
              </a:cxn>
              <a:cxn ang="0">
                <a:pos x="61" y="72"/>
              </a:cxn>
              <a:cxn ang="0">
                <a:pos x="5" y="72"/>
              </a:cxn>
              <a:cxn ang="0">
                <a:pos x="0" y="67"/>
              </a:cxn>
              <a:cxn ang="0">
                <a:pos x="0" y="16"/>
              </a:cxn>
              <a:cxn ang="0">
                <a:pos x="5" y="11"/>
              </a:cxn>
              <a:cxn ang="0">
                <a:pos x="10" y="11"/>
              </a:cxn>
              <a:cxn ang="0">
                <a:pos x="10" y="7"/>
              </a:cxn>
              <a:cxn ang="0">
                <a:pos x="16" y="0"/>
              </a:cxn>
              <a:cxn ang="0">
                <a:pos x="19" y="0"/>
              </a:cxn>
              <a:cxn ang="0">
                <a:pos x="25" y="7"/>
              </a:cxn>
              <a:cxn ang="0">
                <a:pos x="25" y="11"/>
              </a:cxn>
              <a:cxn ang="0">
                <a:pos x="41" y="11"/>
              </a:cxn>
              <a:cxn ang="0">
                <a:pos x="41" y="7"/>
              </a:cxn>
              <a:cxn ang="0">
                <a:pos x="47" y="0"/>
              </a:cxn>
              <a:cxn ang="0">
                <a:pos x="50" y="0"/>
              </a:cxn>
              <a:cxn ang="0">
                <a:pos x="56" y="7"/>
              </a:cxn>
              <a:cxn ang="0">
                <a:pos x="56" y="11"/>
              </a:cxn>
              <a:cxn ang="0">
                <a:pos x="61" y="11"/>
              </a:cxn>
              <a:cxn ang="0">
                <a:pos x="67" y="16"/>
              </a:cxn>
              <a:cxn ang="0">
                <a:pos x="67" y="67"/>
              </a:cxn>
              <a:cxn ang="0">
                <a:pos x="61" y="67"/>
              </a:cxn>
              <a:cxn ang="0">
                <a:pos x="61" y="26"/>
              </a:cxn>
              <a:cxn ang="0">
                <a:pos x="5" y="26"/>
              </a:cxn>
              <a:cxn ang="0">
                <a:pos x="5" y="67"/>
              </a:cxn>
              <a:cxn ang="0">
                <a:pos x="61" y="67"/>
              </a:cxn>
              <a:cxn ang="0">
                <a:pos x="20" y="7"/>
              </a:cxn>
              <a:cxn ang="0">
                <a:pos x="19" y="5"/>
              </a:cxn>
              <a:cxn ang="0">
                <a:pos x="16" y="5"/>
              </a:cxn>
              <a:cxn ang="0">
                <a:pos x="15" y="7"/>
              </a:cxn>
              <a:cxn ang="0">
                <a:pos x="15" y="18"/>
              </a:cxn>
              <a:cxn ang="0">
                <a:pos x="16" y="20"/>
              </a:cxn>
              <a:cxn ang="0">
                <a:pos x="19" y="20"/>
              </a:cxn>
              <a:cxn ang="0">
                <a:pos x="20" y="18"/>
              </a:cxn>
              <a:cxn ang="0">
                <a:pos x="20" y="7"/>
              </a:cxn>
              <a:cxn ang="0">
                <a:pos x="51" y="7"/>
              </a:cxn>
              <a:cxn ang="0">
                <a:pos x="50" y="5"/>
              </a:cxn>
              <a:cxn ang="0">
                <a:pos x="47" y="5"/>
              </a:cxn>
              <a:cxn ang="0">
                <a:pos x="46" y="7"/>
              </a:cxn>
              <a:cxn ang="0">
                <a:pos x="46" y="18"/>
              </a:cxn>
              <a:cxn ang="0">
                <a:pos x="47" y="20"/>
              </a:cxn>
              <a:cxn ang="0">
                <a:pos x="50" y="20"/>
              </a:cxn>
              <a:cxn ang="0">
                <a:pos x="51" y="18"/>
              </a:cxn>
              <a:cxn ang="0">
                <a:pos x="51" y="7"/>
              </a:cxn>
            </a:cxnLst>
            <a:rect l="0" t="0" r="r" b="b"/>
            <a:pathLst>
              <a:path w="67" h="72">
                <a:moveTo>
                  <a:pt x="67" y="67"/>
                </a:moveTo>
                <a:cubicBezTo>
                  <a:pt x="67" y="70"/>
                  <a:pt x="64" y="72"/>
                  <a:pt x="61" y="72"/>
                </a:cubicBezTo>
                <a:cubicBezTo>
                  <a:pt x="5" y="72"/>
                  <a:pt x="5" y="72"/>
                  <a:pt x="5" y="72"/>
                </a:cubicBezTo>
                <a:cubicBezTo>
                  <a:pt x="2" y="72"/>
                  <a:pt x="0" y="70"/>
                  <a:pt x="0" y="67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13"/>
                  <a:pt x="2" y="11"/>
                  <a:pt x="5" y="11"/>
                </a:cubicBezTo>
                <a:cubicBezTo>
                  <a:pt x="10" y="11"/>
                  <a:pt x="10" y="11"/>
                  <a:pt x="10" y="11"/>
                </a:cubicBezTo>
                <a:cubicBezTo>
                  <a:pt x="10" y="7"/>
                  <a:pt x="10" y="7"/>
                  <a:pt x="10" y="7"/>
                </a:cubicBezTo>
                <a:cubicBezTo>
                  <a:pt x="10" y="3"/>
                  <a:pt x="13" y="0"/>
                  <a:pt x="16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23" y="0"/>
                  <a:pt x="25" y="3"/>
                  <a:pt x="25" y="7"/>
                </a:cubicBezTo>
                <a:cubicBezTo>
                  <a:pt x="25" y="11"/>
                  <a:pt x="25" y="11"/>
                  <a:pt x="25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1" y="7"/>
                  <a:pt x="41" y="7"/>
                  <a:pt x="41" y="7"/>
                </a:cubicBezTo>
                <a:cubicBezTo>
                  <a:pt x="41" y="3"/>
                  <a:pt x="44" y="0"/>
                  <a:pt x="47" y="0"/>
                </a:cubicBezTo>
                <a:cubicBezTo>
                  <a:pt x="50" y="0"/>
                  <a:pt x="50" y="0"/>
                  <a:pt x="50" y="0"/>
                </a:cubicBezTo>
                <a:cubicBezTo>
                  <a:pt x="53" y="0"/>
                  <a:pt x="56" y="3"/>
                  <a:pt x="56" y="7"/>
                </a:cubicBezTo>
                <a:cubicBezTo>
                  <a:pt x="56" y="11"/>
                  <a:pt x="56" y="11"/>
                  <a:pt x="56" y="11"/>
                </a:cubicBezTo>
                <a:cubicBezTo>
                  <a:pt x="61" y="11"/>
                  <a:pt x="61" y="11"/>
                  <a:pt x="61" y="11"/>
                </a:cubicBezTo>
                <a:cubicBezTo>
                  <a:pt x="64" y="11"/>
                  <a:pt x="67" y="13"/>
                  <a:pt x="67" y="16"/>
                </a:cubicBezTo>
                <a:lnTo>
                  <a:pt x="67" y="67"/>
                </a:lnTo>
                <a:close/>
                <a:moveTo>
                  <a:pt x="61" y="67"/>
                </a:moveTo>
                <a:cubicBezTo>
                  <a:pt x="61" y="26"/>
                  <a:pt x="61" y="26"/>
                  <a:pt x="61" y="26"/>
                </a:cubicBezTo>
                <a:cubicBezTo>
                  <a:pt x="5" y="26"/>
                  <a:pt x="5" y="26"/>
                  <a:pt x="5" y="26"/>
                </a:cubicBezTo>
                <a:cubicBezTo>
                  <a:pt x="5" y="67"/>
                  <a:pt x="5" y="67"/>
                  <a:pt x="5" y="67"/>
                </a:cubicBezTo>
                <a:lnTo>
                  <a:pt x="61" y="67"/>
                </a:lnTo>
                <a:close/>
                <a:moveTo>
                  <a:pt x="20" y="7"/>
                </a:moveTo>
                <a:cubicBezTo>
                  <a:pt x="20" y="6"/>
                  <a:pt x="20" y="5"/>
                  <a:pt x="19" y="5"/>
                </a:cubicBezTo>
                <a:cubicBezTo>
                  <a:pt x="16" y="5"/>
                  <a:pt x="16" y="5"/>
                  <a:pt x="16" y="5"/>
                </a:cubicBezTo>
                <a:cubicBezTo>
                  <a:pt x="16" y="5"/>
                  <a:pt x="15" y="6"/>
                  <a:pt x="15" y="7"/>
                </a:cubicBezTo>
                <a:cubicBezTo>
                  <a:pt x="15" y="18"/>
                  <a:pt x="15" y="18"/>
                  <a:pt x="15" y="18"/>
                </a:cubicBezTo>
                <a:cubicBezTo>
                  <a:pt x="15" y="19"/>
                  <a:pt x="16" y="20"/>
                  <a:pt x="16" y="20"/>
                </a:cubicBezTo>
                <a:cubicBezTo>
                  <a:pt x="19" y="20"/>
                  <a:pt x="19" y="20"/>
                  <a:pt x="19" y="20"/>
                </a:cubicBezTo>
                <a:cubicBezTo>
                  <a:pt x="20" y="20"/>
                  <a:pt x="20" y="19"/>
                  <a:pt x="20" y="18"/>
                </a:cubicBezTo>
                <a:lnTo>
                  <a:pt x="20" y="7"/>
                </a:lnTo>
                <a:close/>
                <a:moveTo>
                  <a:pt x="51" y="7"/>
                </a:moveTo>
                <a:cubicBezTo>
                  <a:pt x="51" y="6"/>
                  <a:pt x="51" y="5"/>
                  <a:pt x="50" y="5"/>
                </a:cubicBezTo>
                <a:cubicBezTo>
                  <a:pt x="47" y="5"/>
                  <a:pt x="47" y="5"/>
                  <a:pt x="47" y="5"/>
                </a:cubicBezTo>
                <a:cubicBezTo>
                  <a:pt x="47" y="5"/>
                  <a:pt x="46" y="6"/>
                  <a:pt x="46" y="7"/>
                </a:cubicBezTo>
                <a:cubicBezTo>
                  <a:pt x="46" y="18"/>
                  <a:pt x="46" y="18"/>
                  <a:pt x="46" y="18"/>
                </a:cubicBezTo>
                <a:cubicBezTo>
                  <a:pt x="46" y="19"/>
                  <a:pt x="47" y="20"/>
                  <a:pt x="47" y="20"/>
                </a:cubicBezTo>
                <a:cubicBezTo>
                  <a:pt x="50" y="20"/>
                  <a:pt x="50" y="20"/>
                  <a:pt x="50" y="20"/>
                </a:cubicBezTo>
                <a:cubicBezTo>
                  <a:pt x="51" y="20"/>
                  <a:pt x="51" y="19"/>
                  <a:pt x="51" y="18"/>
                </a:cubicBezTo>
                <a:lnTo>
                  <a:pt x="51" y="7"/>
                </a:lnTo>
                <a:close/>
              </a:path>
            </a:pathLst>
          </a:custGeom>
          <a:solidFill>
            <a:sysClr val="window" lastClr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kern="0" dirty="0">
              <a:solidFill>
                <a:sysClr val="windowText" lastClr="000000"/>
              </a:solidFill>
            </a:endParaRPr>
          </a:p>
        </p:txBody>
      </p:sp>
      <p:sp>
        <p:nvSpPr>
          <p:cNvPr id="18" name="Freeform 5"/>
          <p:cNvSpPr/>
          <p:nvPr/>
        </p:nvSpPr>
        <p:spPr>
          <a:xfrm>
            <a:off x="361379" y="104292"/>
            <a:ext cx="7450981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Портал АИС НГС – </a:t>
            </a:r>
            <a:r>
              <a:rPr lang="en-US" sz="16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smbfin.ru </a:t>
            </a:r>
            <a:endParaRPr lang="ru-RU" sz="16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Freeform 42"/>
          <p:cNvSpPr>
            <a:spLocks noEditPoints="1"/>
          </p:cNvSpPr>
          <p:nvPr/>
        </p:nvSpPr>
        <p:spPr bwMode="auto">
          <a:xfrm>
            <a:off x="1103252" y="2776986"/>
            <a:ext cx="504720" cy="434443"/>
          </a:xfrm>
          <a:custGeom>
            <a:avLst/>
            <a:gdLst/>
            <a:ahLst/>
            <a:cxnLst>
              <a:cxn ang="0">
                <a:pos x="73" y="47"/>
              </a:cxn>
              <a:cxn ang="0">
                <a:pos x="67" y="53"/>
              </a:cxn>
              <a:cxn ang="0">
                <a:pos x="46" y="53"/>
              </a:cxn>
              <a:cxn ang="0">
                <a:pos x="48" y="60"/>
              </a:cxn>
              <a:cxn ang="0">
                <a:pos x="46" y="63"/>
              </a:cxn>
              <a:cxn ang="0">
                <a:pos x="26" y="63"/>
              </a:cxn>
              <a:cxn ang="0">
                <a:pos x="24" y="60"/>
              </a:cxn>
              <a:cxn ang="0">
                <a:pos x="26" y="53"/>
              </a:cxn>
              <a:cxn ang="0">
                <a:pos x="6" y="53"/>
              </a:cxn>
              <a:cxn ang="0">
                <a:pos x="0" y="47"/>
              </a:cxn>
              <a:cxn ang="0">
                <a:pos x="0" y="6"/>
              </a:cxn>
              <a:cxn ang="0">
                <a:pos x="6" y="0"/>
              </a:cxn>
              <a:cxn ang="0">
                <a:pos x="67" y="0"/>
              </a:cxn>
              <a:cxn ang="0">
                <a:pos x="73" y="6"/>
              </a:cxn>
              <a:cxn ang="0">
                <a:pos x="73" y="47"/>
              </a:cxn>
              <a:cxn ang="0">
                <a:pos x="68" y="6"/>
              </a:cxn>
              <a:cxn ang="0">
                <a:pos x="67" y="5"/>
              </a:cxn>
              <a:cxn ang="0">
                <a:pos x="6" y="5"/>
              </a:cxn>
              <a:cxn ang="0">
                <a:pos x="5" y="6"/>
              </a:cxn>
              <a:cxn ang="0">
                <a:pos x="5" y="37"/>
              </a:cxn>
              <a:cxn ang="0">
                <a:pos x="6" y="39"/>
              </a:cxn>
              <a:cxn ang="0">
                <a:pos x="67" y="39"/>
              </a:cxn>
              <a:cxn ang="0">
                <a:pos x="68" y="37"/>
              </a:cxn>
              <a:cxn ang="0">
                <a:pos x="68" y="6"/>
              </a:cxn>
            </a:cxnLst>
            <a:rect l="0" t="0" r="r" b="b"/>
            <a:pathLst>
              <a:path w="73" h="63">
                <a:moveTo>
                  <a:pt x="73" y="47"/>
                </a:moveTo>
                <a:cubicBezTo>
                  <a:pt x="73" y="50"/>
                  <a:pt x="70" y="53"/>
                  <a:pt x="67" y="53"/>
                </a:cubicBezTo>
                <a:cubicBezTo>
                  <a:pt x="46" y="53"/>
                  <a:pt x="46" y="53"/>
                  <a:pt x="46" y="53"/>
                </a:cubicBezTo>
                <a:cubicBezTo>
                  <a:pt x="46" y="56"/>
                  <a:pt x="48" y="59"/>
                  <a:pt x="48" y="60"/>
                </a:cubicBezTo>
                <a:cubicBezTo>
                  <a:pt x="48" y="62"/>
                  <a:pt x="47" y="63"/>
                  <a:pt x="46" y="63"/>
                </a:cubicBezTo>
                <a:cubicBezTo>
                  <a:pt x="26" y="63"/>
                  <a:pt x="26" y="63"/>
                  <a:pt x="26" y="63"/>
                </a:cubicBezTo>
                <a:cubicBezTo>
                  <a:pt x="25" y="63"/>
                  <a:pt x="24" y="62"/>
                  <a:pt x="24" y="60"/>
                </a:cubicBezTo>
                <a:cubicBezTo>
                  <a:pt x="24" y="59"/>
                  <a:pt x="26" y="56"/>
                  <a:pt x="26" y="53"/>
                </a:cubicBezTo>
                <a:cubicBezTo>
                  <a:pt x="6" y="53"/>
                  <a:pt x="6" y="53"/>
                  <a:pt x="6" y="53"/>
                </a:cubicBezTo>
                <a:cubicBezTo>
                  <a:pt x="2" y="53"/>
                  <a:pt x="0" y="50"/>
                  <a:pt x="0" y="47"/>
                </a:cubicBezTo>
                <a:cubicBezTo>
                  <a:pt x="0" y="6"/>
                  <a:pt x="0" y="6"/>
                  <a:pt x="0" y="6"/>
                </a:cubicBezTo>
                <a:cubicBezTo>
                  <a:pt x="0" y="2"/>
                  <a:pt x="2" y="0"/>
                  <a:pt x="6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70" y="0"/>
                  <a:pt x="73" y="2"/>
                  <a:pt x="73" y="6"/>
                </a:cubicBezTo>
                <a:lnTo>
                  <a:pt x="73" y="47"/>
                </a:lnTo>
                <a:close/>
                <a:moveTo>
                  <a:pt x="68" y="6"/>
                </a:moveTo>
                <a:cubicBezTo>
                  <a:pt x="68" y="5"/>
                  <a:pt x="67" y="5"/>
                  <a:pt x="67" y="5"/>
                </a:cubicBezTo>
                <a:cubicBezTo>
                  <a:pt x="6" y="5"/>
                  <a:pt x="6" y="5"/>
                  <a:pt x="6" y="5"/>
                </a:cubicBezTo>
                <a:cubicBezTo>
                  <a:pt x="5" y="5"/>
                  <a:pt x="5" y="5"/>
                  <a:pt x="5" y="6"/>
                </a:cubicBezTo>
                <a:cubicBezTo>
                  <a:pt x="5" y="37"/>
                  <a:pt x="5" y="37"/>
                  <a:pt x="5" y="37"/>
                </a:cubicBezTo>
                <a:cubicBezTo>
                  <a:pt x="5" y="38"/>
                  <a:pt x="5" y="39"/>
                  <a:pt x="6" y="39"/>
                </a:cubicBezTo>
                <a:cubicBezTo>
                  <a:pt x="67" y="39"/>
                  <a:pt x="67" y="39"/>
                  <a:pt x="67" y="39"/>
                </a:cubicBezTo>
                <a:cubicBezTo>
                  <a:pt x="67" y="39"/>
                  <a:pt x="68" y="38"/>
                  <a:pt x="68" y="37"/>
                </a:cubicBezTo>
                <a:lnTo>
                  <a:pt x="68" y="6"/>
                </a:lnTo>
                <a:close/>
              </a:path>
            </a:pathLst>
          </a:custGeom>
          <a:solidFill>
            <a:sysClr val="window" lastClr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kern="0" dirty="0">
              <a:solidFill>
                <a:sysClr val="windowText" lastClr="000000"/>
              </a:solidFill>
            </a:endParaRPr>
          </a:p>
        </p:txBody>
      </p:sp>
      <p:sp>
        <p:nvSpPr>
          <p:cNvPr id="20" name="Freeform 178"/>
          <p:cNvSpPr>
            <a:spLocks noEditPoints="1"/>
          </p:cNvSpPr>
          <p:nvPr/>
        </p:nvSpPr>
        <p:spPr bwMode="auto">
          <a:xfrm>
            <a:off x="5164313" y="2804138"/>
            <a:ext cx="504720" cy="380138"/>
          </a:xfrm>
          <a:custGeom>
            <a:avLst/>
            <a:gdLst/>
            <a:ahLst/>
            <a:cxnLst>
              <a:cxn ang="0">
                <a:pos x="158" y="119"/>
              </a:cxn>
              <a:cxn ang="0">
                <a:pos x="0" y="119"/>
              </a:cxn>
              <a:cxn ang="0">
                <a:pos x="0" y="0"/>
              </a:cxn>
              <a:cxn ang="0">
                <a:pos x="9" y="0"/>
              </a:cxn>
              <a:cxn ang="0">
                <a:pos x="9" y="108"/>
              </a:cxn>
              <a:cxn ang="0">
                <a:pos x="158" y="108"/>
              </a:cxn>
              <a:cxn ang="0">
                <a:pos x="158" y="119"/>
              </a:cxn>
              <a:cxn ang="0">
                <a:pos x="50" y="99"/>
              </a:cxn>
              <a:cxn ang="0">
                <a:pos x="29" y="99"/>
              </a:cxn>
              <a:cxn ang="0">
                <a:pos x="29" y="60"/>
              </a:cxn>
              <a:cxn ang="0">
                <a:pos x="50" y="60"/>
              </a:cxn>
              <a:cxn ang="0">
                <a:pos x="50" y="99"/>
              </a:cxn>
              <a:cxn ang="0">
                <a:pos x="78" y="99"/>
              </a:cxn>
              <a:cxn ang="0">
                <a:pos x="59" y="99"/>
              </a:cxn>
              <a:cxn ang="0">
                <a:pos x="59" y="19"/>
              </a:cxn>
              <a:cxn ang="0">
                <a:pos x="78" y="19"/>
              </a:cxn>
              <a:cxn ang="0">
                <a:pos x="78" y="99"/>
              </a:cxn>
              <a:cxn ang="0">
                <a:pos x="109" y="99"/>
              </a:cxn>
              <a:cxn ang="0">
                <a:pos x="89" y="99"/>
              </a:cxn>
              <a:cxn ang="0">
                <a:pos x="89" y="39"/>
              </a:cxn>
              <a:cxn ang="0">
                <a:pos x="109" y="39"/>
              </a:cxn>
              <a:cxn ang="0">
                <a:pos x="109" y="99"/>
              </a:cxn>
              <a:cxn ang="0">
                <a:pos x="139" y="99"/>
              </a:cxn>
              <a:cxn ang="0">
                <a:pos x="119" y="99"/>
              </a:cxn>
              <a:cxn ang="0">
                <a:pos x="119" y="11"/>
              </a:cxn>
              <a:cxn ang="0">
                <a:pos x="139" y="11"/>
              </a:cxn>
              <a:cxn ang="0">
                <a:pos x="139" y="99"/>
              </a:cxn>
            </a:cxnLst>
            <a:rect l="0" t="0" r="r" b="b"/>
            <a:pathLst>
              <a:path w="158" h="119">
                <a:moveTo>
                  <a:pt x="158" y="119"/>
                </a:moveTo>
                <a:lnTo>
                  <a:pt x="0" y="119"/>
                </a:lnTo>
                <a:lnTo>
                  <a:pt x="0" y="0"/>
                </a:lnTo>
                <a:lnTo>
                  <a:pt x="9" y="0"/>
                </a:lnTo>
                <a:lnTo>
                  <a:pt x="9" y="108"/>
                </a:lnTo>
                <a:lnTo>
                  <a:pt x="158" y="108"/>
                </a:lnTo>
                <a:lnTo>
                  <a:pt x="158" y="119"/>
                </a:lnTo>
                <a:close/>
                <a:moveTo>
                  <a:pt x="50" y="99"/>
                </a:moveTo>
                <a:lnTo>
                  <a:pt x="29" y="99"/>
                </a:lnTo>
                <a:lnTo>
                  <a:pt x="29" y="60"/>
                </a:lnTo>
                <a:lnTo>
                  <a:pt x="50" y="60"/>
                </a:lnTo>
                <a:lnTo>
                  <a:pt x="50" y="99"/>
                </a:lnTo>
                <a:close/>
                <a:moveTo>
                  <a:pt x="78" y="99"/>
                </a:moveTo>
                <a:lnTo>
                  <a:pt x="59" y="99"/>
                </a:lnTo>
                <a:lnTo>
                  <a:pt x="59" y="19"/>
                </a:lnTo>
                <a:lnTo>
                  <a:pt x="78" y="19"/>
                </a:lnTo>
                <a:lnTo>
                  <a:pt x="78" y="99"/>
                </a:lnTo>
                <a:close/>
                <a:moveTo>
                  <a:pt x="109" y="99"/>
                </a:moveTo>
                <a:lnTo>
                  <a:pt x="89" y="99"/>
                </a:lnTo>
                <a:lnTo>
                  <a:pt x="89" y="39"/>
                </a:lnTo>
                <a:lnTo>
                  <a:pt x="109" y="39"/>
                </a:lnTo>
                <a:lnTo>
                  <a:pt x="109" y="99"/>
                </a:lnTo>
                <a:close/>
                <a:moveTo>
                  <a:pt x="139" y="99"/>
                </a:moveTo>
                <a:lnTo>
                  <a:pt x="119" y="99"/>
                </a:lnTo>
                <a:lnTo>
                  <a:pt x="119" y="11"/>
                </a:lnTo>
                <a:lnTo>
                  <a:pt x="139" y="11"/>
                </a:lnTo>
                <a:lnTo>
                  <a:pt x="139" y="99"/>
                </a:lnTo>
                <a:close/>
              </a:path>
            </a:pathLst>
          </a:custGeom>
          <a:solidFill>
            <a:sysClr val="window" lastClr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kern="0" dirty="0">
              <a:solidFill>
                <a:sysClr val="windowText" lastClr="000000"/>
              </a:solidFill>
            </a:endParaRPr>
          </a:p>
        </p:txBody>
      </p:sp>
      <p:sp>
        <p:nvSpPr>
          <p:cNvPr id="21" name="Freeform 86"/>
          <p:cNvSpPr>
            <a:spLocks noEditPoints="1"/>
          </p:cNvSpPr>
          <p:nvPr/>
        </p:nvSpPr>
        <p:spPr bwMode="auto">
          <a:xfrm>
            <a:off x="3207146" y="2703431"/>
            <a:ext cx="345642" cy="581553"/>
          </a:xfrm>
          <a:custGeom>
            <a:avLst/>
            <a:gdLst/>
            <a:ahLst/>
            <a:cxnLst>
              <a:cxn ang="0">
                <a:pos x="29" y="44"/>
              </a:cxn>
              <a:cxn ang="0">
                <a:pos x="24" y="49"/>
              </a:cxn>
              <a:cxn ang="0">
                <a:pos x="5" y="49"/>
              </a:cxn>
              <a:cxn ang="0">
                <a:pos x="0" y="44"/>
              </a:cxn>
              <a:cxn ang="0">
                <a:pos x="0" y="5"/>
              </a:cxn>
              <a:cxn ang="0">
                <a:pos x="5" y="0"/>
              </a:cxn>
              <a:cxn ang="0">
                <a:pos x="24" y="0"/>
              </a:cxn>
              <a:cxn ang="0">
                <a:pos x="29" y="5"/>
              </a:cxn>
              <a:cxn ang="0">
                <a:pos x="29" y="44"/>
              </a:cxn>
              <a:cxn ang="0">
                <a:pos x="25" y="11"/>
              </a:cxn>
              <a:cxn ang="0">
                <a:pos x="24" y="10"/>
              </a:cxn>
              <a:cxn ang="0">
                <a:pos x="5" y="10"/>
              </a:cxn>
              <a:cxn ang="0">
                <a:pos x="3" y="11"/>
              </a:cxn>
              <a:cxn ang="0">
                <a:pos x="3" y="38"/>
              </a:cxn>
              <a:cxn ang="0">
                <a:pos x="5" y="39"/>
              </a:cxn>
              <a:cxn ang="0">
                <a:pos x="24" y="39"/>
              </a:cxn>
              <a:cxn ang="0">
                <a:pos x="25" y="38"/>
              </a:cxn>
              <a:cxn ang="0">
                <a:pos x="25" y="11"/>
              </a:cxn>
              <a:cxn ang="0">
                <a:pos x="17" y="5"/>
              </a:cxn>
              <a:cxn ang="0">
                <a:pos x="11" y="5"/>
              </a:cxn>
              <a:cxn ang="0">
                <a:pos x="11" y="6"/>
              </a:cxn>
              <a:cxn ang="0">
                <a:pos x="11" y="6"/>
              </a:cxn>
              <a:cxn ang="0">
                <a:pos x="17" y="6"/>
              </a:cxn>
              <a:cxn ang="0">
                <a:pos x="18" y="6"/>
              </a:cxn>
              <a:cxn ang="0">
                <a:pos x="17" y="5"/>
              </a:cxn>
              <a:cxn ang="0">
                <a:pos x="14" y="41"/>
              </a:cxn>
              <a:cxn ang="0">
                <a:pos x="11" y="44"/>
              </a:cxn>
              <a:cxn ang="0">
                <a:pos x="14" y="47"/>
              </a:cxn>
              <a:cxn ang="0">
                <a:pos x="17" y="44"/>
              </a:cxn>
              <a:cxn ang="0">
                <a:pos x="14" y="41"/>
              </a:cxn>
            </a:cxnLst>
            <a:rect l="0" t="0" r="r" b="b"/>
            <a:pathLst>
              <a:path w="29" h="49">
                <a:moveTo>
                  <a:pt x="29" y="44"/>
                </a:moveTo>
                <a:cubicBezTo>
                  <a:pt x="29" y="47"/>
                  <a:pt x="27" y="49"/>
                  <a:pt x="24" y="49"/>
                </a:cubicBezTo>
                <a:cubicBezTo>
                  <a:pt x="5" y="49"/>
                  <a:pt x="5" y="49"/>
                  <a:pt x="5" y="49"/>
                </a:cubicBezTo>
                <a:cubicBezTo>
                  <a:pt x="2" y="49"/>
                  <a:pt x="0" y="47"/>
                  <a:pt x="0" y="44"/>
                </a:cubicBezTo>
                <a:cubicBezTo>
                  <a:pt x="0" y="5"/>
                  <a:pt x="0" y="5"/>
                  <a:pt x="0" y="5"/>
                </a:cubicBezTo>
                <a:cubicBezTo>
                  <a:pt x="0" y="3"/>
                  <a:pt x="2" y="0"/>
                  <a:pt x="5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27" y="0"/>
                  <a:pt x="29" y="3"/>
                  <a:pt x="29" y="5"/>
                </a:cubicBezTo>
                <a:lnTo>
                  <a:pt x="29" y="44"/>
                </a:lnTo>
                <a:close/>
                <a:moveTo>
                  <a:pt x="25" y="11"/>
                </a:moveTo>
                <a:cubicBezTo>
                  <a:pt x="25" y="11"/>
                  <a:pt x="25" y="10"/>
                  <a:pt x="24" y="10"/>
                </a:cubicBezTo>
                <a:cubicBezTo>
                  <a:pt x="5" y="10"/>
                  <a:pt x="5" y="10"/>
                  <a:pt x="5" y="10"/>
                </a:cubicBezTo>
                <a:cubicBezTo>
                  <a:pt x="4" y="10"/>
                  <a:pt x="3" y="11"/>
                  <a:pt x="3" y="11"/>
                </a:cubicBezTo>
                <a:cubicBezTo>
                  <a:pt x="3" y="38"/>
                  <a:pt x="3" y="38"/>
                  <a:pt x="3" y="38"/>
                </a:cubicBezTo>
                <a:cubicBezTo>
                  <a:pt x="3" y="39"/>
                  <a:pt x="4" y="39"/>
                  <a:pt x="5" y="39"/>
                </a:cubicBezTo>
                <a:cubicBezTo>
                  <a:pt x="24" y="39"/>
                  <a:pt x="24" y="39"/>
                  <a:pt x="24" y="39"/>
                </a:cubicBezTo>
                <a:cubicBezTo>
                  <a:pt x="25" y="39"/>
                  <a:pt x="25" y="39"/>
                  <a:pt x="25" y="38"/>
                </a:cubicBezTo>
                <a:lnTo>
                  <a:pt x="25" y="11"/>
                </a:lnTo>
                <a:close/>
                <a:moveTo>
                  <a:pt x="17" y="5"/>
                </a:moveTo>
                <a:cubicBezTo>
                  <a:pt x="11" y="5"/>
                  <a:pt x="11" y="5"/>
                  <a:pt x="11" y="5"/>
                </a:cubicBezTo>
                <a:cubicBezTo>
                  <a:pt x="11" y="5"/>
                  <a:pt x="11" y="6"/>
                  <a:pt x="11" y="6"/>
                </a:cubicBezTo>
                <a:cubicBezTo>
                  <a:pt x="11" y="6"/>
                  <a:pt x="11" y="6"/>
                  <a:pt x="11" y="6"/>
                </a:cubicBezTo>
                <a:cubicBezTo>
                  <a:pt x="17" y="6"/>
                  <a:pt x="17" y="6"/>
                  <a:pt x="17" y="6"/>
                </a:cubicBezTo>
                <a:cubicBezTo>
                  <a:pt x="18" y="6"/>
                  <a:pt x="18" y="6"/>
                  <a:pt x="18" y="6"/>
                </a:cubicBezTo>
                <a:cubicBezTo>
                  <a:pt x="18" y="6"/>
                  <a:pt x="18" y="5"/>
                  <a:pt x="17" y="5"/>
                </a:cubicBezTo>
                <a:close/>
                <a:moveTo>
                  <a:pt x="14" y="41"/>
                </a:moveTo>
                <a:cubicBezTo>
                  <a:pt x="13" y="41"/>
                  <a:pt x="11" y="42"/>
                  <a:pt x="11" y="44"/>
                </a:cubicBezTo>
                <a:cubicBezTo>
                  <a:pt x="11" y="46"/>
                  <a:pt x="13" y="47"/>
                  <a:pt x="14" y="47"/>
                </a:cubicBezTo>
                <a:cubicBezTo>
                  <a:pt x="16" y="47"/>
                  <a:pt x="17" y="46"/>
                  <a:pt x="17" y="44"/>
                </a:cubicBezTo>
                <a:cubicBezTo>
                  <a:pt x="17" y="42"/>
                  <a:pt x="16" y="41"/>
                  <a:pt x="14" y="41"/>
                </a:cubicBezTo>
                <a:close/>
              </a:path>
            </a:pathLst>
          </a:custGeom>
          <a:solidFill>
            <a:sysClr val="window" lastClr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kern="0" dirty="0">
              <a:solidFill>
                <a:sysClr val="windowText" lastClr="0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1520" y="5720189"/>
            <a:ext cx="8175004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Консультации и техническая поддержка:  </a:t>
            </a:r>
          </a:p>
          <a:p>
            <a:r>
              <a:rPr lang="ru-RU" sz="17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тел. </a:t>
            </a:r>
            <a:r>
              <a:rPr lang="ru-RU" sz="1700" b="1" dirty="0" smtClean="0">
                <a:solidFill>
                  <a:srgbClr val="ED1B34"/>
                </a:solidFill>
                <a:latin typeface="Arial" pitchFamily="34" charset="0"/>
                <a:cs typeface="Arial" pitchFamily="34" charset="0"/>
              </a:rPr>
              <a:t>8 </a:t>
            </a:r>
            <a:r>
              <a:rPr lang="ru-RU" sz="1700" b="1" dirty="0">
                <a:solidFill>
                  <a:srgbClr val="ED1B34"/>
                </a:solidFill>
                <a:latin typeface="Arial" pitchFamily="34" charset="0"/>
                <a:cs typeface="Arial" pitchFamily="34" charset="0"/>
              </a:rPr>
              <a:t>800 </a:t>
            </a:r>
            <a:r>
              <a:rPr lang="ru-RU" sz="1700" b="1" dirty="0" smtClean="0">
                <a:solidFill>
                  <a:srgbClr val="ED1B34"/>
                </a:solidFill>
                <a:latin typeface="Arial" pitchFamily="34" charset="0"/>
                <a:cs typeface="Arial" pitchFamily="34" charset="0"/>
              </a:rPr>
              <a:t>30 20 100, </a:t>
            </a:r>
            <a:endParaRPr lang="ru-RU" sz="1700" b="1" dirty="0">
              <a:solidFill>
                <a:srgbClr val="ED1B34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7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электронный адрес: </a:t>
            </a:r>
            <a:r>
              <a:rPr lang="en-US" sz="1700" b="1" dirty="0">
                <a:solidFill>
                  <a:srgbClr val="ED1B34"/>
                </a:solidFill>
                <a:latin typeface="Arial" pitchFamily="34" charset="0"/>
                <a:cs typeface="Arial" pitchFamily="34" charset="0"/>
              </a:rPr>
              <a:t>msbsupport@mspbank.ru</a:t>
            </a:r>
            <a:endParaRPr lang="ru-RU" sz="1700" b="1" dirty="0">
              <a:solidFill>
                <a:srgbClr val="ED1B3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14176" y="1340768"/>
            <a:ext cx="84342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Для получения кредита в МСП Банке требуется минимальный пакет документов. </a:t>
            </a:r>
            <a:endParaRPr lang="ru-RU" sz="1400" dirty="0" smtClean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онлайн-формате заполняется заявка и анкета через систему дистанционного кредитования банка (smbfin.ru), прикладывается справка о регистрации и доходе из сервиса «Мой налог». </a:t>
            </a:r>
          </a:p>
        </p:txBody>
      </p:sp>
    </p:spTree>
    <p:extLst>
      <p:ext uri="{BB962C8B-B14F-4D97-AF65-F5344CB8AC3E}">
        <p14:creationId xmlns:p14="http://schemas.microsoft.com/office/powerpoint/2010/main" val="373403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5"/>
          <p:cNvSpPr txBox="1">
            <a:spLocks/>
          </p:cNvSpPr>
          <p:nvPr/>
        </p:nvSpPr>
        <p:spPr>
          <a:xfrm>
            <a:off x="2924200" y="1493168"/>
            <a:ext cx="4464496" cy="4752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ru-RU" dirty="0" smtClean="0"/>
              <a:t>Благодарим</a:t>
            </a:r>
            <a:br>
              <a:rPr lang="ru-RU" dirty="0" smtClean="0"/>
            </a:br>
            <a:r>
              <a:rPr lang="ru-RU" dirty="0" smtClean="0"/>
              <a:t>за внимание!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>
                <a:solidFill>
                  <a:srgbClr val="0072BC"/>
                </a:solidFill>
              </a:rPr>
              <a:t>Акционерное общество «Российский Банк </a:t>
            </a:r>
            <a:br>
              <a:rPr lang="ru-RU" sz="1400" dirty="0" smtClean="0">
                <a:solidFill>
                  <a:srgbClr val="0072BC"/>
                </a:solidFill>
              </a:rPr>
            </a:br>
            <a:r>
              <a:rPr lang="ru-RU" sz="1400" dirty="0" smtClean="0">
                <a:solidFill>
                  <a:srgbClr val="0072BC"/>
                </a:solidFill>
              </a:rPr>
              <a:t>поддержки малого и среднего </a:t>
            </a:r>
            <a:br>
              <a:rPr lang="ru-RU" sz="1400" dirty="0" smtClean="0">
                <a:solidFill>
                  <a:srgbClr val="0072BC"/>
                </a:solidFill>
              </a:rPr>
            </a:br>
            <a:r>
              <a:rPr lang="ru-RU" sz="1400" dirty="0" smtClean="0">
                <a:solidFill>
                  <a:srgbClr val="0072BC"/>
                </a:solidFill>
              </a:rPr>
              <a:t>предпринимательства» (АО «МСП Банк»)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115035, Россия, г. Москва, </a:t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ул. Садовническая, дом 79 </a:t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8 800 30 20 100</a:t>
            </a:r>
            <a:b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info@mspbank.ru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800" u="sng" dirty="0" smtClean="0">
                <a:solidFill>
                  <a:srgbClr val="0072BC"/>
                </a:solidFill>
              </a:rPr>
              <a:t>mspbank.ru</a:t>
            </a: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083073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17595</TotalTime>
  <Words>623</Words>
  <Application>Microsoft Office PowerPoint</Application>
  <PresentationFormat>Экран (4:3)</PresentationFormat>
  <Paragraphs>88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16" baseType="lpstr">
      <vt:lpstr>Arial Unicode MS</vt:lpstr>
      <vt:lpstr>Arial</vt:lpstr>
      <vt:lpstr>Arial Narrow</vt:lpstr>
      <vt:lpstr>Calibri</vt:lpstr>
      <vt:lpstr>FontAwesome</vt:lpstr>
      <vt:lpstr>Open Sans</vt:lpstr>
      <vt:lpstr>Times New Roman</vt:lpstr>
      <vt:lpstr>Wingdings</vt:lpstr>
      <vt:lpstr>Специальное оформление</vt:lpstr>
      <vt:lpstr>1_Специальное оформление</vt:lpstr>
      <vt:lpstr>Кредиты на развитие бизнеса для самозанятых</vt:lpstr>
      <vt:lpstr>О Банке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Bigcomp</dc:creator>
  <cp:lastModifiedBy>TKim</cp:lastModifiedBy>
  <cp:revision>407</cp:revision>
  <cp:lastPrinted>2020-09-03T12:30:03Z</cp:lastPrinted>
  <dcterms:created xsi:type="dcterms:W3CDTF">2017-08-03T13:00:25Z</dcterms:created>
  <dcterms:modified xsi:type="dcterms:W3CDTF">2020-11-26T14:19:58Z</dcterms:modified>
</cp:coreProperties>
</file>